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4"/>
  </p:sldMasterIdLst>
  <p:notesMasterIdLst>
    <p:notesMasterId r:id="rId20"/>
  </p:notesMasterIdLst>
  <p:sldIdLst>
    <p:sldId id="256" r:id="rId5"/>
    <p:sldId id="257" r:id="rId6"/>
    <p:sldId id="258" r:id="rId7"/>
    <p:sldId id="259" r:id="rId8"/>
    <p:sldId id="260" r:id="rId9"/>
    <p:sldId id="262" r:id="rId10"/>
    <p:sldId id="263" r:id="rId11"/>
    <p:sldId id="264" r:id="rId12"/>
    <p:sldId id="265" r:id="rId13"/>
    <p:sldId id="266" r:id="rId14"/>
    <p:sldId id="267" r:id="rId15"/>
    <p:sldId id="268" r:id="rId16"/>
    <p:sldId id="269" r:id="rId17"/>
    <p:sldId id="270" r:id="rId18"/>
    <p:sldId id="271" r:id="rId19"/>
  </p:sldIdLst>
  <p:sldSz cx="9144000" cy="5143500" type="screen16x9"/>
  <p:notesSz cx="6858000" cy="9144000"/>
  <p:embeddedFontLst>
    <p:embeddedFont>
      <p:font typeface="Roboto Serif" panose="020B0604020202020204" charset="0"/>
      <p:regular r:id="rId21"/>
      <p:bold r:id="rId22"/>
      <p:italic r:id="rId23"/>
      <p:boldItalic r:id="rId24"/>
    </p:embeddedFont>
    <p:embeddedFont>
      <p:font typeface="Roboto Serif Medium" panose="020B0604020202020204" charset="0"/>
      <p:regular r:id="rId25"/>
      <p:bold r:id="rId26"/>
      <p:italic r:id="rId27"/>
      <p:boldItalic r:id="rId28"/>
    </p:embeddedFont>
    <p:embeddedFont>
      <p:font typeface="Roboto Serif SemiBold" panose="020B0604020202020204" charset="0"/>
      <p:regular r:id="rId29"/>
      <p:bold r:id="rId30"/>
      <p:italic r:id="rId31"/>
      <p:boldItalic r:id="rId3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D0C6979-4D71-4232-B842-A233D4506006}" v="369" dt="2025-04-17T17:43:53.117"/>
    <p1510:client id="{EEFBE41B-728E-4F83-B84C-2EAA0E448055}" v="107" vWet="115" dt="2025-04-17T17:43:39.048"/>
  </p1510:revLst>
</p1510:revInfo>
</file>

<file path=ppt/tableStyles.xml><?xml version="1.0" encoding="utf-8"?>
<a:tblStyleLst xmlns:a="http://schemas.openxmlformats.org/drawingml/2006/main" def="{90B1B0F0-A85A-4E48-8BDA-4AA29688683D}">
  <a:tblStyle styleId="{90B1B0F0-A85A-4E48-8BDA-4AA29688683D}"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3" autoAdjust="0"/>
    <p:restoredTop sz="58111" autoAdjust="0"/>
  </p:normalViewPr>
  <p:slideViewPr>
    <p:cSldViewPr snapToGrid="0">
      <p:cViewPr varScale="1">
        <p:scale>
          <a:sx n="70" d="100"/>
          <a:sy n="70" d="100"/>
        </p:scale>
        <p:origin x="110" y="36"/>
      </p:cViewPr>
      <p:guideLst>
        <p:guide orient="horz" pos="162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6.fntdata"/><Relationship Id="rId21" Type="http://schemas.openxmlformats.org/officeDocument/2006/relationships/font" Target="fonts/font1.fntdata"/><Relationship Id="rId34"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5.fntdata"/><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29" Type="http://schemas.openxmlformats.org/officeDocument/2006/relationships/font" Target="fonts/font9.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4.fntdata"/><Relationship Id="rId32" Type="http://schemas.openxmlformats.org/officeDocument/2006/relationships/font" Target="fonts/font12.fntdata"/><Relationship Id="rId37"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font" Target="fonts/font3.fntdata"/><Relationship Id="rId28" Type="http://schemas.openxmlformats.org/officeDocument/2006/relationships/font" Target="fonts/font8.fntdata"/><Relationship Id="rId36"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11.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1"/>
              <a:t>Slide 1: </a:t>
            </a:r>
            <a:r>
              <a:rPr lang="en-US" b="1" dirty="0"/>
              <a:t>Title Slide</a:t>
            </a:r>
          </a:p>
          <a:p>
            <a:pPr marL="0" lvl="0" indent="0" algn="l" rtl="0">
              <a:spcBef>
                <a:spcPts val="0"/>
              </a:spcBef>
              <a:spcAft>
                <a:spcPts val="0"/>
              </a:spcAft>
              <a:buNone/>
            </a:pPr>
            <a:r>
              <a:rPr lang="en-US" b="1" dirty="0"/>
              <a:t>Script: </a:t>
            </a:r>
            <a:r>
              <a:rPr lang="en-US" dirty="0"/>
              <a:t>Hello everyone. My name is Ben Erickson, and I'll be presenting my research on EigenLayer. EigenLayer is a new Ethereum protocol that allows validators to restake their ETH to secure multiple services. </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34ef5ef188a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34ef5ef188a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dirty="0"/>
              <a:t>Slide 10: APR by Scenario and Risk Profile</a:t>
            </a:r>
          </a:p>
          <a:p>
            <a:pPr marL="0" lvl="0" indent="0" algn="l" rtl="0">
              <a:spcBef>
                <a:spcPts val="0"/>
              </a:spcBef>
              <a:spcAft>
                <a:spcPts val="0"/>
              </a:spcAft>
              <a:buNone/>
            </a:pPr>
            <a:r>
              <a:rPr lang="en-US" b="1" dirty="0"/>
              <a:t>Script: </a:t>
            </a:r>
            <a:r>
              <a:rPr lang="en-US" dirty="0"/>
              <a:t>“These are the results of the simulation.</a:t>
            </a:r>
          </a:p>
          <a:p>
            <a:pPr marL="0" lvl="0" indent="0" algn="l" rtl="0">
              <a:spcBef>
                <a:spcPts val="0"/>
              </a:spcBef>
              <a:spcAft>
                <a:spcPts val="0"/>
              </a:spcAft>
              <a:buNone/>
            </a:pPr>
            <a:r>
              <a:rPr lang="en-US" dirty="0"/>
              <a:t>In the base case, high-risk validators perform best. But once AVSs start failing, their APRs drop fast.</a:t>
            </a:r>
          </a:p>
          <a:p>
            <a:pPr marL="0" lvl="0" indent="0" algn="l" rtl="0">
              <a:spcBef>
                <a:spcPts val="0"/>
              </a:spcBef>
              <a:spcAft>
                <a:spcPts val="0"/>
              </a:spcAft>
              <a:buNone/>
            </a:pPr>
            <a:r>
              <a:rPr lang="en-US" dirty="0"/>
              <a:t>Ultra-aggressive validators lose nearly everything in cascade and panic scenarios.</a:t>
            </a:r>
          </a:p>
          <a:p>
            <a:pPr marL="0" lvl="0" indent="0" algn="l" rtl="0">
              <a:spcBef>
                <a:spcPts val="0"/>
              </a:spcBef>
              <a:spcAft>
                <a:spcPts val="0"/>
              </a:spcAft>
              <a:buNone/>
            </a:pPr>
            <a:r>
              <a:rPr lang="en-US" dirty="0"/>
              <a:t>Conservative validators, on the other hand, stay mostly positive—even under stress.</a:t>
            </a:r>
          </a:p>
          <a:p>
            <a:pPr marL="0" lvl="0" indent="0" algn="l" rtl="0">
              <a:spcBef>
                <a:spcPts val="0"/>
              </a:spcBef>
              <a:spcAft>
                <a:spcPts val="0"/>
              </a:spcAft>
              <a:buNone/>
            </a:pPr>
            <a:r>
              <a:rPr lang="en-US" dirty="0"/>
              <a:t>So, the more AVSs you validate, the higher your potential returns—but the higher your slashing risk too."</a:t>
            </a:r>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34ef5ef188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34ef5ef188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dirty="0"/>
              <a:t>Slide 11: Slashing Risk by # of AVSs Validated</a:t>
            </a:r>
          </a:p>
          <a:p>
            <a:pPr marL="0" lvl="0" indent="0" algn="l" rtl="0">
              <a:spcBef>
                <a:spcPts val="0"/>
              </a:spcBef>
              <a:spcAft>
                <a:spcPts val="0"/>
              </a:spcAft>
              <a:buNone/>
            </a:pPr>
            <a:r>
              <a:rPr lang="en-US" b="1" dirty="0"/>
              <a:t>Script: </a:t>
            </a:r>
            <a:r>
              <a:rPr lang="en-US" dirty="0"/>
              <a:t>"This graph shows how that risk grows.</a:t>
            </a:r>
          </a:p>
          <a:p>
            <a:pPr marL="0" lvl="0" indent="0" algn="l" rtl="0">
              <a:spcBef>
                <a:spcPts val="0"/>
              </a:spcBef>
              <a:spcAft>
                <a:spcPts val="0"/>
              </a:spcAft>
              <a:buNone/>
            </a:pPr>
            <a:r>
              <a:rPr lang="en-US" dirty="0"/>
              <a:t>Slashing risk increases with more AVSs validated.</a:t>
            </a:r>
          </a:p>
          <a:p>
            <a:pPr marL="0" lvl="0" indent="0" algn="l" rtl="0">
              <a:spcBef>
                <a:spcPts val="0"/>
              </a:spcBef>
              <a:spcAft>
                <a:spcPts val="0"/>
              </a:spcAft>
              <a:buNone/>
            </a:pPr>
            <a:r>
              <a:rPr lang="en-US" dirty="0"/>
              <a:t>Each curve is a failure scenario—from isolated to panic.</a:t>
            </a:r>
          </a:p>
          <a:p>
            <a:pPr marL="0" lvl="0" indent="0" algn="l" rtl="0">
              <a:spcBef>
                <a:spcPts val="0"/>
              </a:spcBef>
              <a:spcAft>
                <a:spcPts val="0"/>
              </a:spcAft>
              <a:buNone/>
            </a:pPr>
            <a:r>
              <a:rPr lang="en-US" dirty="0"/>
              <a:t>Once you hit around 10 AVSs, slashing probability spikes—even for moderate and aggressive profiles.</a:t>
            </a:r>
          </a:p>
          <a:p>
            <a:pPr marL="0" lvl="0" indent="0" algn="l" rtl="0">
              <a:spcBef>
                <a:spcPts val="0"/>
              </a:spcBef>
              <a:spcAft>
                <a:spcPts val="0"/>
              </a:spcAft>
              <a:buNone/>
            </a:pPr>
            <a:r>
              <a:rPr lang="en-US" dirty="0"/>
              <a:t>That means validators need to set limits. For example:</a:t>
            </a:r>
          </a:p>
          <a:p>
            <a:pPr marL="0" lvl="0" indent="0" algn="l" rtl="0">
              <a:spcBef>
                <a:spcPts val="0"/>
              </a:spcBef>
              <a:spcAft>
                <a:spcPts val="0"/>
              </a:spcAft>
              <a:buNone/>
            </a:pPr>
            <a:r>
              <a:rPr lang="en-US" dirty="0"/>
              <a:t>Conservative = ~3 AVSs</a:t>
            </a:r>
          </a:p>
          <a:p>
            <a:pPr marL="0" lvl="0" indent="0" algn="l" rtl="0">
              <a:spcBef>
                <a:spcPts val="0"/>
              </a:spcBef>
              <a:spcAft>
                <a:spcPts val="0"/>
              </a:spcAft>
              <a:buNone/>
            </a:pPr>
            <a:r>
              <a:rPr lang="en-US" dirty="0"/>
              <a:t>Aggressive = ~10 max</a:t>
            </a:r>
          </a:p>
          <a:p>
            <a:pPr marL="0" lvl="0" indent="0" algn="l" rtl="0">
              <a:spcBef>
                <a:spcPts val="0"/>
              </a:spcBef>
              <a:spcAft>
                <a:spcPts val="0"/>
              </a:spcAft>
              <a:buNone/>
            </a:pPr>
            <a:r>
              <a:rPr lang="en-US" dirty="0"/>
              <a:t>This helps validators set exposure thresholds based on their risk appetite — something the protocol itself could help enforce. So managing AVS exposure is key to avoiding system-wide losses."</a:t>
            </a:r>
          </a:p>
          <a:p>
            <a:pPr marL="0" lvl="0" indent="0" algn="l" rtl="0">
              <a:spcBef>
                <a:spcPts val="0"/>
              </a:spcBef>
              <a:spcAft>
                <a:spcPts val="0"/>
              </a:spcAft>
              <a:buNone/>
            </a:pPr>
            <a:endParaRPr b="1"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34ef5ef188a_1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34ef5ef188a_1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None/>
            </a:pPr>
            <a:r>
              <a:rPr lang="en-US" b="1" dirty="0"/>
              <a:t>Slide 12: Addressing Thesis Limitations (Where My Thesis Could Be Wrong)</a:t>
            </a:r>
          </a:p>
          <a:p>
            <a:pPr marL="158750" indent="0">
              <a:buNone/>
            </a:pPr>
            <a:r>
              <a:rPr lang="en-US" b="1" dirty="0"/>
              <a:t>Script:</a:t>
            </a:r>
            <a:r>
              <a:rPr lang="en-US" dirty="0"/>
              <a:t> “But what if the safeguards fail? Validators could be slashed across multiple AVSs — even for a single mistake. High yields might cause validator centralization. Governance could become complex and slow. And if restaked ETH is overused, failures could cascade as seen in traditional finance. That’s the risk.”</a:t>
            </a:r>
          </a:p>
          <a:p>
            <a:pPr marL="0" lvl="0" indent="0" algn="l" rtl="0">
              <a:spcBef>
                <a:spcPts val="0"/>
              </a:spcBef>
              <a:spcAft>
                <a:spcPts val="0"/>
              </a:spcAft>
              <a:buNone/>
            </a:pP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34ef5ef188a_1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34ef5ef188a_1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None/>
            </a:pPr>
            <a:r>
              <a:rPr lang="en-US" b="1" dirty="0"/>
              <a:t>Slide 13: Safeguards &amp; Proposals</a:t>
            </a:r>
          </a:p>
          <a:p>
            <a:pPr marL="158750" indent="0">
              <a:buNone/>
            </a:pPr>
            <a:r>
              <a:rPr lang="en-US" b="1" dirty="0"/>
              <a:t>Script:</a:t>
            </a:r>
            <a:r>
              <a:rPr lang="en-US" dirty="0"/>
              <a:t> “EigenLayer already has tools like operator sets and EigenGov. But I propose four more: a risk scoring system for AVSs, a decentralized insurance fund to absorb slashing losses, tiered penalties based on severity, and a transparency dashboard so stakeholders understand how governance decisions are made.”</a:t>
            </a:r>
          </a:p>
          <a:p>
            <a:pPr marL="0" lvl="0" indent="0" algn="l" rtl="0">
              <a:spcBef>
                <a:spcPts val="0"/>
              </a:spcBef>
              <a:spcAft>
                <a:spcPts val="0"/>
              </a:spcAft>
              <a:buNone/>
            </a:pP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34b89999c1d_0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34b89999c1d_0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None/>
            </a:pPr>
            <a:r>
              <a:rPr lang="en-US" b="1" dirty="0"/>
              <a:t>Slide 14: Conclusion</a:t>
            </a:r>
          </a:p>
          <a:p>
            <a:pPr>
              <a:buNone/>
            </a:pPr>
            <a:r>
              <a:rPr lang="en-US" b="1" dirty="0"/>
              <a:t>Script:</a:t>
            </a:r>
            <a:r>
              <a:rPr lang="en-US" dirty="0"/>
              <a:t> “</a:t>
            </a:r>
            <a:r>
              <a:rPr lang="en-US" dirty="0" err="1"/>
              <a:t>Restaking</a:t>
            </a:r>
            <a:r>
              <a:rPr lang="en-US" dirty="0"/>
              <a:t> is a powerful innovation. It makes Ethereum’s capital more productive by letting the same ETH secure multiple protocols.</a:t>
            </a:r>
          </a:p>
          <a:p>
            <a:pPr>
              <a:buNone/>
            </a:pPr>
            <a:r>
              <a:rPr lang="en-US" dirty="0"/>
              <a:t>But that efficiency comes with risk. Without limits, validators can overextend and destabilize the system they’re supposed to protect.</a:t>
            </a:r>
          </a:p>
          <a:p>
            <a:pPr>
              <a:buNone/>
            </a:pPr>
            <a:r>
              <a:rPr lang="en-US" dirty="0"/>
              <a:t>My simulation shows that with guardrails — like slashing thresholds, risk scoring, and clear governance — validators can earn more safely, and Ethereum’s security can scale.</a:t>
            </a:r>
          </a:p>
          <a:p>
            <a:pPr>
              <a:buNone/>
            </a:pPr>
            <a:r>
              <a:rPr lang="en-US" u="sng" dirty="0"/>
              <a:t>So returning to the core question: </a:t>
            </a:r>
          </a:p>
          <a:p>
            <a:pPr>
              <a:buNone/>
            </a:pPr>
            <a:r>
              <a:rPr lang="en-US" b="1" dirty="0"/>
              <a:t>Can EigenLayer expand capital efficiency without undermining security?</a:t>
            </a:r>
            <a:endParaRPr lang="en-US" dirty="0"/>
          </a:p>
          <a:p>
            <a:pPr marL="158750" indent="0">
              <a:buNone/>
            </a:pPr>
            <a:r>
              <a:rPr lang="en-US" b="1" dirty="0"/>
              <a:t>The answer is yes </a:t>
            </a:r>
            <a:r>
              <a:rPr lang="en-US" dirty="0"/>
              <a:t>— </a:t>
            </a:r>
            <a:r>
              <a:rPr lang="en-US" b="1" dirty="0"/>
              <a:t>but only if the risks are understood, and the safeguards are enforced.”</a:t>
            </a:r>
            <a:endParaRPr lang="en-US" dirty="0"/>
          </a:p>
          <a:p>
            <a:pPr marL="158750" indent="0">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34d2da93276_1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34d2da93276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None/>
            </a:pPr>
            <a:r>
              <a:rPr lang="en-US" b="1" dirty="0"/>
              <a:t>Slide 15: Q&amp;A</a:t>
            </a:r>
          </a:p>
          <a:p>
            <a:pPr>
              <a:buNone/>
            </a:pPr>
            <a:r>
              <a:rPr lang="en-US" b="1" dirty="0"/>
              <a:t>Script:</a:t>
            </a:r>
            <a:r>
              <a:rPr lang="en-US" dirty="0"/>
              <a:t> “Thanks for listening. I’m happy to take any questions.”</a:t>
            </a:r>
          </a:p>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34ef5ef188a_1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34ef5ef188a_1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None/>
            </a:pPr>
            <a:r>
              <a:rPr lang="en-US" b="1"/>
              <a:t>Slide 2: Paper Title Slide</a:t>
            </a:r>
          </a:p>
          <a:p>
            <a:pPr marL="158750" indent="0">
              <a:buNone/>
            </a:pPr>
            <a:r>
              <a:rPr lang="en-US" b="1"/>
              <a:t>Script:</a:t>
            </a:r>
            <a:r>
              <a:rPr lang="en-US"/>
              <a:t> "My paper explores whether this innovation expands capital efficiency or introduces risks that could undermine Ethereum's security."</a:t>
            </a:r>
          </a:p>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34ef5ef188a_1_1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34ef5ef188a_1_1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None/>
            </a:pPr>
            <a:r>
              <a:rPr lang="en-US" b="1"/>
              <a:t>Slide 3: Thesis Statement</a:t>
            </a:r>
          </a:p>
          <a:p>
            <a:pPr marL="158750" indent="0">
              <a:buNone/>
            </a:pPr>
            <a:r>
              <a:rPr lang="en-US" b="1"/>
              <a:t>Script:</a:t>
            </a:r>
            <a:r>
              <a:rPr lang="en-US"/>
              <a:t> "My central thesis is that EigenLayer dramatically improves capital efficiency by letting validators reuse staked ETH across multiple services, which can significantly boost yields. But this also introduces new risks—like cascading slashing, validator concentration, and governance complexity—that could erode trust and stability. With strong safeguards in place, though, these risks can be mitigated without undermining Ethereum’s core security."</a:t>
            </a:r>
          </a:p>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g34b89999c1d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 name="Google Shape;75;g34b89999c1d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None/>
            </a:pPr>
            <a:r>
              <a:rPr lang="en-US" b="1"/>
              <a:t>Slide 4: Ethereum’s Proof-of-Stake Model</a:t>
            </a:r>
          </a:p>
          <a:p>
            <a:pPr marL="158750" indent="0">
              <a:buNone/>
            </a:pPr>
            <a:r>
              <a:rPr lang="en-US" b="1"/>
              <a:t>Script:</a:t>
            </a:r>
            <a:r>
              <a:rPr lang="en-US"/>
              <a:t> "Ethereum's </a:t>
            </a:r>
            <a:r>
              <a:rPr lang="en-US" err="1"/>
              <a:t>PoS</a:t>
            </a:r>
            <a:r>
              <a:rPr lang="en-US"/>
              <a:t> model requires validators to lock 32 ETH (worth approximately $50,000 as of today), which earns modest rewards of 3–5%. That ETH is locked—it can't be used elsewhere to secure other services or elsewhere in defi, which limits its productivity (unless LSTs are being used, ex Lido). And every new decentralized application or service must bootstrap its own validator set, which is capital-intensive and slows innovation."</a:t>
            </a:r>
          </a:p>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34b89999c1d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34b89999c1d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None/>
            </a:pPr>
            <a:r>
              <a:rPr lang="en-US" b="1"/>
              <a:t>Slide 5: What is EigenLayer?</a:t>
            </a:r>
          </a:p>
          <a:p>
            <a:pPr marL="158750" indent="0">
              <a:buNone/>
            </a:pPr>
            <a:r>
              <a:rPr lang="en-US" b="1"/>
              <a:t>Script:</a:t>
            </a:r>
            <a:r>
              <a:rPr lang="en-US"/>
              <a:t> “EigenLayer changes this. It’s a middleware protocol that lets validators reuse — or restake — their ETH to secure new protocols, called AVSs. These include oracles, bridges, and rollups. Validators earn extra yield, and new protocols don’t have to build trust from scratch — they borrow Ethereum’s validator pool.” </a:t>
            </a:r>
          </a:p>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34ef5ef188a_1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34ef5ef188a_1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1" dirty="0"/>
              <a:t>Slide 6: </a:t>
            </a:r>
            <a:r>
              <a:rPr lang="en-US" b="1" dirty="0" err="1"/>
              <a:t>Restaking</a:t>
            </a:r>
            <a:r>
              <a:rPr lang="en-US" b="1" dirty="0"/>
              <a:t> Model – How Does It Work?</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1" dirty="0"/>
              <a:t>Script:</a:t>
            </a:r>
            <a:r>
              <a:rPr lang="en-US" dirty="0"/>
              <a:t> “</a:t>
            </a:r>
            <a:r>
              <a:rPr lang="en-US" dirty="0" err="1"/>
              <a:t>Restaking</a:t>
            </a:r>
            <a:r>
              <a:rPr lang="en-US" dirty="0"/>
              <a:t> boosts validator income. You get your Ethereum base yield — 3 to 5% — plus an extra 0.5 to 2% per AVS. But here’s the trade-off: you take on more slashing risk. The more protocols you secure, the more ways you can get penalized.”</a:t>
            </a:r>
          </a:p>
          <a:p>
            <a:pPr marL="0" lvl="0" indent="0" algn="l" rtl="0">
              <a:spcBef>
                <a:spcPts val="0"/>
              </a:spcBef>
              <a:spcAft>
                <a:spcPts val="0"/>
              </a:spcAft>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34ef5ef188a_1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34ef5ef188a_1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None/>
            </a:pPr>
            <a:r>
              <a:rPr lang="en-US" b="1" dirty="0"/>
              <a:t>Slide 7: Capital Efficiency vs. Security Tradeoff</a:t>
            </a:r>
          </a:p>
          <a:p>
            <a:pPr marL="158750" indent="0">
              <a:buNone/>
            </a:pPr>
            <a:r>
              <a:rPr lang="en-US" b="1" dirty="0"/>
              <a:t>Script:</a:t>
            </a:r>
            <a:r>
              <a:rPr lang="en-US" dirty="0"/>
              <a:t> “This is where the trade-off becomes real. EigenLayer scores highest on capital efficiency compared to other staking models. But it also opens new attack surfaces. The more your ETH is reused, the more one failure can trigger others — that’s cascading slashing.”</a:t>
            </a:r>
          </a:p>
          <a:p>
            <a:pPr marL="0" lvl="0" indent="0" algn="l" rtl="0">
              <a:spcBef>
                <a:spcPts val="0"/>
              </a:spcBef>
              <a:spcAft>
                <a:spcPts val="0"/>
              </a:spcAft>
              <a:buNone/>
            </a:pP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34d1fcf84bf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34d1fcf84bf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None/>
            </a:pPr>
            <a:r>
              <a:rPr lang="en-US" b="1" dirty="0"/>
              <a:t>Slide 8: </a:t>
            </a:r>
            <a:r>
              <a:rPr lang="en-US" b="1" dirty="0" err="1"/>
              <a:t>stETH</a:t>
            </a:r>
            <a:r>
              <a:rPr lang="en-US" b="1" dirty="0"/>
              <a:t> Strategy Comparison</a:t>
            </a:r>
          </a:p>
          <a:p>
            <a:pPr marL="158750" indent="0">
              <a:buNone/>
            </a:pPr>
            <a:r>
              <a:rPr lang="en-US" b="1" dirty="0"/>
              <a:t>Script:</a:t>
            </a:r>
            <a:r>
              <a:rPr lang="en-US" dirty="0"/>
              <a:t> “This slide compares how </a:t>
            </a:r>
            <a:r>
              <a:rPr lang="en-US" dirty="0" err="1"/>
              <a:t>stETH</a:t>
            </a:r>
            <a:r>
              <a:rPr lang="en-US" dirty="0"/>
              <a:t> — Ethereum’s liquid staking token — can be used. DeFi platforms offer flexible yield. EigenLayer strengthens protocol security. Combine both, and you maximize yield — but you also take on stacked risk. It’s all about balance.”</a:t>
            </a:r>
          </a:p>
          <a:p>
            <a:pPr marL="0" lvl="0" indent="0" algn="l" rtl="0">
              <a:spcBef>
                <a:spcPts val="0"/>
              </a:spcBef>
              <a:spcAft>
                <a:spcPts val="0"/>
              </a:spcAft>
              <a:buNone/>
            </a:pP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34ef5ef188a_1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34ef5ef188a_1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None/>
            </a:pPr>
            <a:r>
              <a:rPr lang="en-US" b="1" dirty="0"/>
              <a:t>Slide 9: Simulation Overview</a:t>
            </a:r>
          </a:p>
          <a:p>
            <a:pPr marL="158750" indent="0">
              <a:buNone/>
            </a:pPr>
            <a:r>
              <a:rPr lang="en-US" b="1" dirty="0"/>
              <a:t>Script:</a:t>
            </a:r>
            <a:r>
              <a:rPr lang="en-US" dirty="0"/>
              <a:t> “To model that risk, I built a Monte Carlo simulation of 1,000 validators over a year. Testing four scenarios — no AVS failure, one failure, five failures, and a full panic with 20 failures. Validators had different strategies — conservative to ultra-aggressive.”</a:t>
            </a:r>
          </a:p>
          <a:p>
            <a:pPr marL="0" lvl="0" indent="0" algn="l" rtl="0">
              <a:spcBef>
                <a:spcPts val="0"/>
              </a:spcBef>
              <a:spcAft>
                <a:spcPts val="0"/>
              </a:spcAft>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p:txBody>
      </p:sp>
      <p:sp>
        <p:nvSpPr>
          <p:cNvPr id="55" name="Google Shape;55;p13"/>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pic>
        <p:nvPicPr>
          <p:cNvPr id="56" name="Google Shape;56;p13"/>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pic>
        <p:nvPicPr>
          <p:cNvPr id="131" name="Google Shape;131;p23"/>
          <p:cNvPicPr preferRelativeResize="0"/>
          <p:nvPr/>
        </p:nvPicPr>
        <p:blipFill>
          <a:blip r:embed="rId3">
            <a:alphaModFix/>
          </a:blip>
          <a:stretch>
            <a:fillRect/>
          </a:stretch>
        </p:blipFill>
        <p:spPr>
          <a:xfrm>
            <a:off x="542225" y="0"/>
            <a:ext cx="8229636" cy="5143500"/>
          </a:xfrm>
          <a:prstGeom prst="rect">
            <a:avLst/>
          </a:prstGeom>
          <a:noFill/>
          <a:ln>
            <a:noFill/>
          </a:ln>
        </p:spPr>
      </p:pic>
      <p:sp>
        <p:nvSpPr>
          <p:cNvPr id="132" name="Google Shape;132;p23"/>
          <p:cNvSpPr txBox="1">
            <a:spLocks noGrp="1"/>
          </p:cNvSpPr>
          <p:nvPr>
            <p:ph type="title"/>
          </p:nvPr>
        </p:nvSpPr>
        <p:spPr>
          <a:xfrm>
            <a:off x="1182575" y="51700"/>
            <a:ext cx="5245200" cy="572700"/>
          </a:xfrm>
          <a:prstGeom prst="rect">
            <a:avLst/>
          </a:prstGeom>
          <a:solidFill>
            <a:srgbClr val="EFEFEF"/>
          </a:solidFill>
          <a:ln w="9525" cap="flat" cmpd="sng">
            <a:solidFill>
              <a:srgbClr val="180D9B"/>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2320">
                <a:solidFill>
                  <a:srgbClr val="180D9B"/>
                </a:solidFill>
                <a:latin typeface="Roboto Serif Medium"/>
                <a:ea typeface="Roboto Serif Medium"/>
                <a:cs typeface="Roboto Serif Medium"/>
                <a:sym typeface="Roboto Serif Medium"/>
              </a:rPr>
              <a:t>APR by Scenario and Risk Profile</a:t>
            </a:r>
            <a:endParaRPr sz="2320">
              <a:solidFill>
                <a:srgbClr val="180D9B"/>
              </a:solidFill>
              <a:highlight>
                <a:schemeClr val="dk2"/>
              </a:highlight>
              <a:latin typeface="Roboto Serif Medium"/>
              <a:ea typeface="Roboto Serif Medium"/>
              <a:cs typeface="Roboto Serif Medium"/>
              <a:sym typeface="Roboto Serif Medium"/>
            </a:endParaRPr>
          </a:p>
        </p:txBody>
      </p:sp>
      <p:sp>
        <p:nvSpPr>
          <p:cNvPr id="133" name="Google Shape;133;p23"/>
          <p:cNvSpPr txBox="1"/>
          <p:nvPr/>
        </p:nvSpPr>
        <p:spPr>
          <a:xfrm>
            <a:off x="1070100" y="3766600"/>
            <a:ext cx="3250500" cy="1015500"/>
          </a:xfrm>
          <a:prstGeom prst="rect">
            <a:avLst/>
          </a:prstGeom>
          <a:solidFill>
            <a:srgbClr val="EFEFEF"/>
          </a:solidFill>
          <a:ln w="9525" cap="flat" cmpd="sng">
            <a:solidFill>
              <a:srgbClr val="180D9B"/>
            </a:solidFill>
            <a:prstDash val="solid"/>
            <a:round/>
            <a:headEnd type="none" w="sm" len="sm"/>
            <a:tailEnd type="none" w="sm" len="sm"/>
          </a:ln>
        </p:spPr>
        <p:txBody>
          <a:bodyPr spcFirstLastPara="1" wrap="square" lIns="91425" tIns="91425" rIns="91425" bIns="91425" anchor="t" anchorCtr="0">
            <a:noAutofit/>
          </a:bodyPr>
          <a:lstStyle/>
          <a:p>
            <a:pPr marL="457200" lvl="0" indent="-317500" algn="l" rtl="0">
              <a:spcBef>
                <a:spcPts val="0"/>
              </a:spcBef>
              <a:spcAft>
                <a:spcPts val="0"/>
              </a:spcAft>
              <a:buClr>
                <a:srgbClr val="CC0000"/>
              </a:buClr>
              <a:buSzPts val="1400"/>
              <a:buFont typeface="Roboto Serif Medium"/>
              <a:buChar char="●"/>
            </a:pPr>
            <a:r>
              <a:rPr lang="en">
                <a:solidFill>
                  <a:srgbClr val="CC0000"/>
                </a:solidFill>
                <a:latin typeface="Roboto Serif Medium"/>
                <a:ea typeface="Roboto Serif Medium"/>
                <a:cs typeface="Roboto Serif Medium"/>
                <a:sym typeface="Roboto Serif Medium"/>
              </a:rPr>
              <a:t>Ultra-aggressive validators can lose up to 100%</a:t>
            </a:r>
            <a:endParaRPr>
              <a:solidFill>
                <a:srgbClr val="CC0000"/>
              </a:solidFill>
              <a:latin typeface="Roboto Serif Medium"/>
              <a:ea typeface="Roboto Serif Medium"/>
              <a:cs typeface="Roboto Serif Medium"/>
              <a:sym typeface="Roboto Serif Medium"/>
            </a:endParaRPr>
          </a:p>
          <a:p>
            <a:pPr marL="457200" lvl="0" indent="-317500" algn="l" rtl="0">
              <a:spcBef>
                <a:spcPts val="0"/>
              </a:spcBef>
              <a:spcAft>
                <a:spcPts val="0"/>
              </a:spcAft>
              <a:buClr>
                <a:srgbClr val="CC0000"/>
              </a:buClr>
              <a:buSzPts val="1400"/>
              <a:buFont typeface="Roboto Serif Medium"/>
              <a:buChar char="●"/>
            </a:pPr>
            <a:r>
              <a:rPr lang="en">
                <a:solidFill>
                  <a:srgbClr val="CC0000"/>
                </a:solidFill>
                <a:latin typeface="Roboto Serif Medium"/>
                <a:ea typeface="Roboto Serif Medium"/>
                <a:cs typeface="Roboto Serif Medium"/>
                <a:sym typeface="Roboto Serif Medium"/>
              </a:rPr>
              <a:t>Conservative validators stay mostly positive </a:t>
            </a:r>
            <a:endParaRPr>
              <a:solidFill>
                <a:srgbClr val="CC0000"/>
              </a:solidFill>
              <a:latin typeface="Roboto Serif Medium"/>
              <a:ea typeface="Roboto Serif Medium"/>
              <a:cs typeface="Roboto Serif Medium"/>
              <a:sym typeface="Roboto Serif Medium"/>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2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139" name="Google Shape;139;p2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140" name="Google Shape;140;p24"/>
          <p:cNvPicPr preferRelativeResize="0"/>
          <p:nvPr/>
        </p:nvPicPr>
        <p:blipFill>
          <a:blip r:embed="rId3">
            <a:alphaModFix/>
          </a:blip>
          <a:stretch>
            <a:fillRect/>
          </a:stretch>
        </p:blipFill>
        <p:spPr>
          <a:xfrm>
            <a:off x="76836" y="0"/>
            <a:ext cx="8817429" cy="5143500"/>
          </a:xfrm>
          <a:prstGeom prst="rect">
            <a:avLst/>
          </a:prstGeom>
          <a:noFill/>
          <a:ln>
            <a:noFill/>
          </a:ln>
        </p:spPr>
      </p:pic>
      <p:sp>
        <p:nvSpPr>
          <p:cNvPr id="141" name="Google Shape;141;p24"/>
          <p:cNvSpPr txBox="1"/>
          <p:nvPr/>
        </p:nvSpPr>
        <p:spPr>
          <a:xfrm>
            <a:off x="7336875" y="1275700"/>
            <a:ext cx="18327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800">
              <a:solidFill>
                <a:schemeClr val="dk2"/>
              </a:solidFill>
            </a:endParaRPr>
          </a:p>
        </p:txBody>
      </p:sp>
      <p:sp>
        <p:nvSpPr>
          <p:cNvPr id="142" name="Google Shape;142;p24"/>
          <p:cNvSpPr txBox="1"/>
          <p:nvPr/>
        </p:nvSpPr>
        <p:spPr>
          <a:xfrm>
            <a:off x="6309300" y="135775"/>
            <a:ext cx="2523000" cy="2587200"/>
          </a:xfrm>
          <a:prstGeom prst="rect">
            <a:avLst/>
          </a:prstGeom>
          <a:solidFill>
            <a:srgbClr val="EFEFEF"/>
          </a:solidFill>
          <a:ln w="9525" cap="flat" cmpd="sng">
            <a:solidFill>
              <a:srgbClr val="180D9B"/>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3100">
                <a:solidFill>
                  <a:srgbClr val="CC0000"/>
                </a:solidFill>
                <a:latin typeface="Roboto Serif Medium"/>
                <a:ea typeface="Roboto Serif Medium"/>
                <a:cs typeface="Roboto Serif Medium"/>
                <a:sym typeface="Roboto Serif Medium"/>
              </a:rPr>
              <a:t>Slashing Risk </a:t>
            </a:r>
            <a:endParaRPr sz="3100">
              <a:solidFill>
                <a:srgbClr val="CC0000"/>
              </a:solidFill>
              <a:latin typeface="Roboto Serif Medium"/>
              <a:ea typeface="Roboto Serif Medium"/>
              <a:cs typeface="Roboto Serif Medium"/>
              <a:sym typeface="Roboto Serif Medium"/>
            </a:endParaRPr>
          </a:p>
          <a:p>
            <a:pPr marL="0" lvl="0" indent="0" algn="ctr" rtl="0">
              <a:spcBef>
                <a:spcPts val="0"/>
              </a:spcBef>
              <a:spcAft>
                <a:spcPts val="0"/>
              </a:spcAft>
              <a:buNone/>
            </a:pPr>
            <a:r>
              <a:rPr lang="en" sz="3100">
                <a:solidFill>
                  <a:srgbClr val="CC0000"/>
                </a:solidFill>
                <a:latin typeface="Roboto Serif Medium"/>
                <a:ea typeface="Roboto Serif Medium"/>
                <a:cs typeface="Roboto Serif Medium"/>
                <a:sym typeface="Roboto Serif Medium"/>
              </a:rPr>
              <a:t>by </a:t>
            </a:r>
            <a:endParaRPr sz="3100">
              <a:solidFill>
                <a:srgbClr val="CC0000"/>
              </a:solidFill>
              <a:latin typeface="Roboto Serif Medium"/>
              <a:ea typeface="Roboto Serif Medium"/>
              <a:cs typeface="Roboto Serif Medium"/>
              <a:sym typeface="Roboto Serif Medium"/>
            </a:endParaRPr>
          </a:p>
          <a:p>
            <a:pPr marL="0" lvl="0" indent="0" algn="ctr" rtl="0">
              <a:spcBef>
                <a:spcPts val="0"/>
              </a:spcBef>
              <a:spcAft>
                <a:spcPts val="0"/>
              </a:spcAft>
              <a:buNone/>
            </a:pPr>
            <a:r>
              <a:rPr lang="en" sz="3100">
                <a:solidFill>
                  <a:srgbClr val="CC0000"/>
                </a:solidFill>
                <a:latin typeface="Roboto Serif Medium"/>
                <a:ea typeface="Roboto Serif Medium"/>
                <a:cs typeface="Roboto Serif Medium"/>
                <a:sym typeface="Roboto Serif Medium"/>
              </a:rPr>
              <a:t># of AVSs Validated</a:t>
            </a:r>
            <a:endParaRPr sz="3100">
              <a:solidFill>
                <a:srgbClr val="CC0000"/>
              </a:solidFill>
              <a:latin typeface="Roboto Serif Medium"/>
              <a:ea typeface="Roboto Serif Medium"/>
              <a:cs typeface="Roboto Serif Medium"/>
              <a:sym typeface="Roboto Serif Medium"/>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C9DAF8"/>
        </a:solidFill>
        <a:effectLst/>
      </p:bgPr>
    </p:bg>
    <p:spTree>
      <p:nvGrpSpPr>
        <p:cNvPr id="1" name="Shape 146"/>
        <p:cNvGrpSpPr/>
        <p:nvPr/>
      </p:nvGrpSpPr>
      <p:grpSpPr>
        <a:xfrm>
          <a:off x="0" y="0"/>
          <a:ext cx="0" cy="0"/>
          <a:chOff x="0" y="0"/>
          <a:chExt cx="0" cy="0"/>
        </a:xfrm>
      </p:grpSpPr>
      <p:sp>
        <p:nvSpPr>
          <p:cNvPr id="147" name="Google Shape;147;p25"/>
          <p:cNvSpPr txBox="1">
            <a:spLocks noGrp="1"/>
          </p:cNvSpPr>
          <p:nvPr>
            <p:ph type="body" idx="1"/>
          </p:nvPr>
        </p:nvSpPr>
        <p:spPr>
          <a:xfrm>
            <a:off x="282275" y="593850"/>
            <a:ext cx="3673200" cy="987000"/>
          </a:xfrm>
          <a:prstGeom prst="rect">
            <a:avLst/>
          </a:prstGeom>
        </p:spPr>
        <p:txBody>
          <a:bodyPr spcFirstLastPara="1" wrap="square" lIns="91425" tIns="91425" rIns="91425" bIns="91425" anchor="t" anchorCtr="0">
            <a:noAutofit/>
          </a:bodyPr>
          <a:lstStyle/>
          <a:p>
            <a:pPr marL="0" lvl="0" indent="0" algn="ctr" rtl="0">
              <a:lnSpc>
                <a:spcPct val="105000"/>
              </a:lnSpc>
              <a:spcBef>
                <a:spcPts val="0"/>
              </a:spcBef>
              <a:spcAft>
                <a:spcPts val="1200"/>
              </a:spcAft>
              <a:buSzPts val="770"/>
              <a:buNone/>
            </a:pPr>
            <a:r>
              <a:rPr lang="en" sz="2846">
                <a:solidFill>
                  <a:srgbClr val="180D9B"/>
                </a:solidFill>
                <a:latin typeface="Roboto Serif Medium"/>
                <a:ea typeface="Roboto Serif Medium"/>
                <a:cs typeface="Roboto Serif Medium"/>
                <a:sym typeface="Roboto Serif Medium"/>
              </a:rPr>
              <a:t>Addressing Thesis Limitations</a:t>
            </a:r>
            <a:endParaRPr sz="1979">
              <a:solidFill>
                <a:srgbClr val="FF0000"/>
              </a:solidFill>
              <a:latin typeface="Roboto Serif Medium"/>
              <a:ea typeface="Roboto Serif Medium"/>
              <a:cs typeface="Roboto Serif Medium"/>
              <a:sym typeface="Roboto Serif Medium"/>
            </a:endParaRPr>
          </a:p>
        </p:txBody>
      </p:sp>
      <p:sp>
        <p:nvSpPr>
          <p:cNvPr id="148" name="Google Shape;148;p25"/>
          <p:cNvSpPr txBox="1"/>
          <p:nvPr/>
        </p:nvSpPr>
        <p:spPr>
          <a:xfrm>
            <a:off x="4225725" y="308225"/>
            <a:ext cx="4597500" cy="4464000"/>
          </a:xfrm>
          <a:prstGeom prst="rect">
            <a:avLst/>
          </a:prstGeom>
          <a:noFill/>
          <a:ln>
            <a:noFill/>
          </a:ln>
        </p:spPr>
        <p:txBody>
          <a:bodyPr spcFirstLastPara="1" wrap="square" lIns="91425" tIns="91425" rIns="91425" bIns="91425" anchor="t" anchorCtr="0">
            <a:noAutofit/>
          </a:bodyPr>
          <a:lstStyle/>
          <a:p>
            <a:pPr marL="457200" lvl="0" indent="-374650" algn="l" rtl="0">
              <a:lnSpc>
                <a:spcPct val="130000"/>
              </a:lnSpc>
              <a:spcBef>
                <a:spcPts val="1200"/>
              </a:spcBef>
              <a:spcAft>
                <a:spcPts val="0"/>
              </a:spcAft>
              <a:buClr>
                <a:srgbClr val="180D9B"/>
              </a:buClr>
              <a:buSzPts val="2300"/>
              <a:buFont typeface="Roboto Serif Medium"/>
              <a:buAutoNum type="arabicPeriod"/>
            </a:pPr>
            <a:r>
              <a:rPr lang="en" sz="2400">
                <a:solidFill>
                  <a:srgbClr val="180D9B"/>
                </a:solidFill>
                <a:latin typeface="Roboto Serif Medium"/>
                <a:ea typeface="Roboto Serif Medium"/>
                <a:cs typeface="Roboto Serif Medium"/>
                <a:sym typeface="Roboto Serif Medium"/>
              </a:rPr>
              <a:t>If the risks are too great:</a:t>
            </a:r>
            <a:endParaRPr sz="2400">
              <a:solidFill>
                <a:srgbClr val="180D9B"/>
              </a:solidFill>
              <a:latin typeface="Roboto Serif Medium"/>
              <a:ea typeface="Roboto Serif Medium"/>
              <a:cs typeface="Roboto Serif Medium"/>
              <a:sym typeface="Roboto Serif Medium"/>
            </a:endParaRPr>
          </a:p>
          <a:p>
            <a:pPr marL="914400" lvl="1" indent="-349250" algn="l" rtl="0">
              <a:lnSpc>
                <a:spcPct val="130000"/>
              </a:lnSpc>
              <a:spcBef>
                <a:spcPts val="1200"/>
              </a:spcBef>
              <a:spcAft>
                <a:spcPts val="0"/>
              </a:spcAft>
              <a:buClr>
                <a:schemeClr val="dk1"/>
              </a:buClr>
              <a:buSzPts val="1900"/>
              <a:buFont typeface="Roboto Serif Medium"/>
              <a:buAutoNum type="alphaLcPeriod"/>
            </a:pPr>
            <a:r>
              <a:rPr lang="en" sz="1900">
                <a:solidFill>
                  <a:schemeClr val="dk1"/>
                </a:solidFill>
                <a:latin typeface="Roboto Serif Medium"/>
                <a:ea typeface="Roboto Serif Medium"/>
                <a:cs typeface="Roboto Serif Medium"/>
                <a:sym typeface="Roboto Serif Medium"/>
              </a:rPr>
              <a:t>Cascading Slashing</a:t>
            </a:r>
            <a:endParaRPr sz="1900">
              <a:solidFill>
                <a:schemeClr val="dk1"/>
              </a:solidFill>
              <a:latin typeface="Roboto Serif Medium"/>
              <a:ea typeface="Roboto Serif Medium"/>
              <a:cs typeface="Roboto Serif Medium"/>
              <a:sym typeface="Roboto Serif Medium"/>
            </a:endParaRPr>
          </a:p>
          <a:p>
            <a:pPr marL="914400" lvl="1" indent="-349250" algn="l" rtl="0">
              <a:lnSpc>
                <a:spcPct val="130000"/>
              </a:lnSpc>
              <a:spcBef>
                <a:spcPts val="1200"/>
              </a:spcBef>
              <a:spcAft>
                <a:spcPts val="0"/>
              </a:spcAft>
              <a:buClr>
                <a:schemeClr val="dk1"/>
              </a:buClr>
              <a:buSzPts val="1900"/>
              <a:buFont typeface="Roboto Serif Medium"/>
              <a:buAutoNum type="alphaLcPeriod"/>
            </a:pPr>
            <a:r>
              <a:rPr lang="en" sz="1900">
                <a:solidFill>
                  <a:schemeClr val="dk1"/>
                </a:solidFill>
                <a:latin typeface="Roboto Serif Medium"/>
                <a:ea typeface="Roboto Serif Medium"/>
                <a:cs typeface="Roboto Serif Medium"/>
                <a:sym typeface="Roboto Serif Medium"/>
              </a:rPr>
              <a:t>Validator Concentration</a:t>
            </a:r>
            <a:endParaRPr sz="1900">
              <a:solidFill>
                <a:schemeClr val="dk1"/>
              </a:solidFill>
              <a:latin typeface="Roboto Serif Medium"/>
              <a:ea typeface="Roboto Serif Medium"/>
              <a:cs typeface="Roboto Serif Medium"/>
              <a:sym typeface="Roboto Serif Medium"/>
            </a:endParaRPr>
          </a:p>
          <a:p>
            <a:pPr marL="914400" lvl="1" indent="-349250" algn="l" rtl="0">
              <a:lnSpc>
                <a:spcPct val="130000"/>
              </a:lnSpc>
              <a:spcBef>
                <a:spcPts val="1200"/>
              </a:spcBef>
              <a:spcAft>
                <a:spcPts val="0"/>
              </a:spcAft>
              <a:buClr>
                <a:schemeClr val="dk1"/>
              </a:buClr>
              <a:buSzPts val="1900"/>
              <a:buFont typeface="Roboto Serif Medium"/>
              <a:buAutoNum type="alphaLcPeriod"/>
            </a:pPr>
            <a:r>
              <a:rPr lang="en" sz="1900">
                <a:solidFill>
                  <a:schemeClr val="dk1"/>
                </a:solidFill>
                <a:latin typeface="Roboto Serif Medium"/>
                <a:ea typeface="Roboto Serif Medium"/>
                <a:cs typeface="Roboto Serif Medium"/>
                <a:sym typeface="Roboto Serif Medium"/>
              </a:rPr>
              <a:t>Governance Complexity</a:t>
            </a:r>
            <a:endParaRPr sz="1900">
              <a:solidFill>
                <a:schemeClr val="dk1"/>
              </a:solidFill>
              <a:latin typeface="Roboto Serif Medium"/>
              <a:ea typeface="Roboto Serif Medium"/>
              <a:cs typeface="Roboto Serif Medium"/>
              <a:sym typeface="Roboto Serif Medium"/>
            </a:endParaRPr>
          </a:p>
          <a:p>
            <a:pPr marL="914400" lvl="1" indent="-349250" algn="l" rtl="0">
              <a:lnSpc>
                <a:spcPct val="130000"/>
              </a:lnSpc>
              <a:spcBef>
                <a:spcPts val="1200"/>
              </a:spcBef>
              <a:spcAft>
                <a:spcPts val="0"/>
              </a:spcAft>
              <a:buClr>
                <a:schemeClr val="dk1"/>
              </a:buClr>
              <a:buSzPts val="1900"/>
              <a:buFont typeface="Roboto Serif Medium"/>
              <a:buAutoNum type="alphaLcPeriod"/>
            </a:pPr>
            <a:r>
              <a:rPr lang="en" sz="1900">
                <a:solidFill>
                  <a:schemeClr val="dk1"/>
                </a:solidFill>
                <a:latin typeface="Roboto Serif Medium"/>
                <a:ea typeface="Roboto Serif Medium"/>
                <a:cs typeface="Roboto Serif Medium"/>
                <a:sym typeface="Roboto Serif Medium"/>
              </a:rPr>
              <a:t>Overextended Collateral</a:t>
            </a:r>
            <a:endParaRPr sz="1900">
              <a:solidFill>
                <a:schemeClr val="dk1"/>
              </a:solidFill>
              <a:latin typeface="Roboto Serif Medium"/>
              <a:ea typeface="Roboto Serif Medium"/>
              <a:cs typeface="Roboto Serif Medium"/>
              <a:sym typeface="Roboto Serif Medium"/>
            </a:endParaRPr>
          </a:p>
          <a:p>
            <a:pPr marL="457200" lvl="0" indent="-374650" algn="l" rtl="0">
              <a:lnSpc>
                <a:spcPct val="130000"/>
              </a:lnSpc>
              <a:spcBef>
                <a:spcPts val="1200"/>
              </a:spcBef>
              <a:spcAft>
                <a:spcPts val="0"/>
              </a:spcAft>
              <a:buClr>
                <a:srgbClr val="180D9B"/>
              </a:buClr>
              <a:buSzPts val="2300"/>
              <a:buFont typeface="Roboto Serif Medium"/>
              <a:buAutoNum type="arabicPeriod"/>
            </a:pPr>
            <a:r>
              <a:rPr lang="en" sz="2400">
                <a:solidFill>
                  <a:srgbClr val="180D9B"/>
                </a:solidFill>
                <a:latin typeface="Roboto Serif Medium"/>
                <a:ea typeface="Roboto Serif Medium"/>
                <a:cs typeface="Roboto Serif Medium"/>
                <a:sym typeface="Roboto Serif Medium"/>
              </a:rPr>
              <a:t>The safeguards are not carefully integrated and enforced.</a:t>
            </a:r>
            <a:endParaRPr sz="2400">
              <a:solidFill>
                <a:srgbClr val="180D9B"/>
              </a:solidFill>
              <a:latin typeface="Roboto Serif Medium"/>
              <a:ea typeface="Roboto Serif Medium"/>
              <a:cs typeface="Roboto Serif Medium"/>
              <a:sym typeface="Roboto Serif Medium"/>
            </a:endParaRPr>
          </a:p>
          <a:p>
            <a:pPr marL="0" lvl="0" indent="0" algn="l" rtl="0">
              <a:lnSpc>
                <a:spcPct val="115000"/>
              </a:lnSpc>
              <a:spcBef>
                <a:spcPts val="1200"/>
              </a:spcBef>
              <a:spcAft>
                <a:spcPts val="1200"/>
              </a:spcAft>
              <a:buNone/>
            </a:pPr>
            <a:endParaRPr sz="2400">
              <a:solidFill>
                <a:schemeClr val="dk1"/>
              </a:solidFill>
              <a:latin typeface="Roboto Serif Medium"/>
              <a:ea typeface="Roboto Serif Medium"/>
              <a:cs typeface="Roboto Serif Medium"/>
              <a:sym typeface="Roboto Serif Medium"/>
            </a:endParaRPr>
          </a:p>
        </p:txBody>
      </p:sp>
      <p:pic>
        <p:nvPicPr>
          <p:cNvPr id="149" name="Google Shape;149;p25" descr="Public Domain Clip Art Image | Warning sign | ID: 13546045816442 ..."/>
          <p:cNvPicPr preferRelativeResize="0"/>
          <p:nvPr/>
        </p:nvPicPr>
        <p:blipFill>
          <a:blip r:embed="rId3">
            <a:alphaModFix/>
          </a:blip>
          <a:stretch>
            <a:fillRect/>
          </a:stretch>
        </p:blipFill>
        <p:spPr>
          <a:xfrm>
            <a:off x="624751" y="1929650"/>
            <a:ext cx="2988225" cy="24891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D966"/>
        </a:solidFill>
        <a:effectLst/>
      </p:bgPr>
    </p:bg>
    <p:spTree>
      <p:nvGrpSpPr>
        <p:cNvPr id="1" name="Shape 153"/>
        <p:cNvGrpSpPr/>
        <p:nvPr/>
      </p:nvGrpSpPr>
      <p:grpSpPr>
        <a:xfrm>
          <a:off x="0" y="0"/>
          <a:ext cx="0" cy="0"/>
          <a:chOff x="0" y="0"/>
          <a:chExt cx="0" cy="0"/>
        </a:xfrm>
      </p:grpSpPr>
      <p:sp>
        <p:nvSpPr>
          <p:cNvPr id="154" name="Google Shape;154;p26"/>
          <p:cNvSpPr txBox="1">
            <a:spLocks noGrp="1"/>
          </p:cNvSpPr>
          <p:nvPr>
            <p:ph type="body" idx="1"/>
          </p:nvPr>
        </p:nvSpPr>
        <p:spPr>
          <a:xfrm>
            <a:off x="420125" y="387625"/>
            <a:ext cx="3673200" cy="1576200"/>
          </a:xfrm>
          <a:prstGeom prst="rect">
            <a:avLst/>
          </a:prstGeom>
        </p:spPr>
        <p:txBody>
          <a:bodyPr spcFirstLastPara="1" wrap="square" lIns="91425" tIns="91425" rIns="91425" bIns="91425" anchor="t" anchorCtr="0">
            <a:normAutofit fontScale="92500" lnSpcReduction="10000"/>
          </a:bodyPr>
          <a:lstStyle/>
          <a:p>
            <a:pPr marL="0" lvl="0" indent="0" algn="ctr" rtl="0">
              <a:spcBef>
                <a:spcPts val="0"/>
              </a:spcBef>
              <a:spcAft>
                <a:spcPts val="1200"/>
              </a:spcAft>
              <a:buNone/>
            </a:pPr>
            <a:r>
              <a:rPr lang="en" sz="3970">
                <a:solidFill>
                  <a:srgbClr val="180D9B"/>
                </a:solidFill>
                <a:latin typeface="Roboto Serif Medium"/>
                <a:ea typeface="Roboto Serif Medium"/>
                <a:cs typeface="Roboto Serif Medium"/>
                <a:sym typeface="Roboto Serif Medium"/>
              </a:rPr>
              <a:t>Safeguards &amp; Proposals</a:t>
            </a:r>
            <a:endParaRPr sz="3235" b="1">
              <a:solidFill>
                <a:srgbClr val="FF0000"/>
              </a:solidFill>
            </a:endParaRPr>
          </a:p>
        </p:txBody>
      </p:sp>
      <p:sp>
        <p:nvSpPr>
          <p:cNvPr id="155" name="Google Shape;155;p26"/>
          <p:cNvSpPr txBox="1"/>
          <p:nvPr/>
        </p:nvSpPr>
        <p:spPr>
          <a:xfrm>
            <a:off x="4118050" y="1588250"/>
            <a:ext cx="4901700" cy="3401100"/>
          </a:xfrm>
          <a:prstGeom prst="rect">
            <a:avLst/>
          </a:prstGeom>
          <a:noFill/>
          <a:ln>
            <a:noFill/>
          </a:ln>
        </p:spPr>
        <p:txBody>
          <a:bodyPr spcFirstLastPara="1" wrap="square" lIns="91425" tIns="91425" rIns="91425" bIns="91425" anchor="t" anchorCtr="0">
            <a:noAutofit/>
          </a:bodyPr>
          <a:lstStyle/>
          <a:p>
            <a:pPr marL="457200" lvl="0" indent="-374650" algn="l" rtl="0">
              <a:lnSpc>
                <a:spcPct val="150000"/>
              </a:lnSpc>
              <a:spcBef>
                <a:spcPts val="0"/>
              </a:spcBef>
              <a:spcAft>
                <a:spcPts val="0"/>
              </a:spcAft>
              <a:buClr>
                <a:schemeClr val="dk1"/>
              </a:buClr>
              <a:buSzPts val="2300"/>
              <a:buFont typeface="Roboto Serif Medium"/>
              <a:buChar char="●"/>
            </a:pPr>
            <a:r>
              <a:rPr lang="en" sz="2300">
                <a:solidFill>
                  <a:schemeClr val="dk1"/>
                </a:solidFill>
                <a:latin typeface="Roboto Serif Medium"/>
                <a:ea typeface="Roboto Serif Medium"/>
                <a:cs typeface="Roboto Serif Medium"/>
                <a:sym typeface="Roboto Serif Medium"/>
              </a:rPr>
              <a:t>AVS Risk Scoring</a:t>
            </a:r>
            <a:endParaRPr sz="2300">
              <a:solidFill>
                <a:schemeClr val="dk1"/>
              </a:solidFill>
              <a:latin typeface="Roboto Serif Medium"/>
              <a:ea typeface="Roboto Serif Medium"/>
              <a:cs typeface="Roboto Serif Medium"/>
              <a:sym typeface="Roboto Serif Medium"/>
            </a:endParaRPr>
          </a:p>
          <a:p>
            <a:pPr marL="457200" lvl="0" indent="-374650" algn="l" rtl="0">
              <a:lnSpc>
                <a:spcPct val="150000"/>
              </a:lnSpc>
              <a:spcBef>
                <a:spcPts val="0"/>
              </a:spcBef>
              <a:spcAft>
                <a:spcPts val="0"/>
              </a:spcAft>
              <a:buClr>
                <a:schemeClr val="dk1"/>
              </a:buClr>
              <a:buSzPts val="2300"/>
              <a:buFont typeface="Roboto Serif Medium"/>
              <a:buChar char="●"/>
            </a:pPr>
            <a:r>
              <a:rPr lang="en" sz="2300">
                <a:solidFill>
                  <a:schemeClr val="dk1"/>
                </a:solidFill>
                <a:latin typeface="Roboto Serif Medium"/>
                <a:ea typeface="Roboto Serif Medium"/>
                <a:cs typeface="Roboto Serif Medium"/>
                <a:sym typeface="Roboto Serif Medium"/>
              </a:rPr>
              <a:t>Decentralized Insurance Fund</a:t>
            </a:r>
            <a:endParaRPr sz="2300">
              <a:solidFill>
                <a:schemeClr val="dk1"/>
              </a:solidFill>
              <a:latin typeface="Roboto Serif Medium"/>
              <a:ea typeface="Roboto Serif Medium"/>
              <a:cs typeface="Roboto Serif Medium"/>
              <a:sym typeface="Roboto Serif Medium"/>
            </a:endParaRPr>
          </a:p>
          <a:p>
            <a:pPr marL="457200" lvl="0" indent="-374650" algn="l" rtl="0">
              <a:lnSpc>
                <a:spcPct val="150000"/>
              </a:lnSpc>
              <a:spcBef>
                <a:spcPts val="0"/>
              </a:spcBef>
              <a:spcAft>
                <a:spcPts val="0"/>
              </a:spcAft>
              <a:buClr>
                <a:schemeClr val="dk1"/>
              </a:buClr>
              <a:buSzPts val="2300"/>
              <a:buFont typeface="Roboto Serif Medium"/>
              <a:buChar char="●"/>
            </a:pPr>
            <a:r>
              <a:rPr lang="en" sz="2300">
                <a:solidFill>
                  <a:schemeClr val="dk1"/>
                </a:solidFill>
                <a:latin typeface="Roboto Serif Medium"/>
                <a:ea typeface="Roboto Serif Medium"/>
                <a:cs typeface="Roboto Serif Medium"/>
                <a:sym typeface="Roboto Serif Medium"/>
              </a:rPr>
              <a:t>Tiered Slashing</a:t>
            </a:r>
            <a:endParaRPr sz="2300">
              <a:solidFill>
                <a:schemeClr val="dk1"/>
              </a:solidFill>
              <a:latin typeface="Roboto Serif Medium"/>
              <a:ea typeface="Roboto Serif Medium"/>
              <a:cs typeface="Roboto Serif Medium"/>
              <a:sym typeface="Roboto Serif Medium"/>
            </a:endParaRPr>
          </a:p>
          <a:p>
            <a:pPr marL="457200" lvl="0" indent="-374650" algn="l" rtl="0">
              <a:lnSpc>
                <a:spcPct val="150000"/>
              </a:lnSpc>
              <a:spcBef>
                <a:spcPts val="0"/>
              </a:spcBef>
              <a:spcAft>
                <a:spcPts val="0"/>
              </a:spcAft>
              <a:buClr>
                <a:schemeClr val="dk1"/>
              </a:buClr>
              <a:buSzPts val="2300"/>
              <a:buFont typeface="Roboto Serif Medium"/>
              <a:buChar char="●"/>
            </a:pPr>
            <a:r>
              <a:rPr lang="en" sz="2300">
                <a:solidFill>
                  <a:schemeClr val="dk1"/>
                </a:solidFill>
                <a:latin typeface="Roboto Serif Medium"/>
                <a:ea typeface="Roboto Serif Medium"/>
                <a:cs typeface="Roboto Serif Medium"/>
                <a:sym typeface="Roboto Serif Medium"/>
              </a:rPr>
              <a:t>Governance Transparency Dashboard</a:t>
            </a:r>
            <a:endParaRPr sz="2300">
              <a:solidFill>
                <a:schemeClr val="dk2"/>
              </a:solidFill>
            </a:endParaRPr>
          </a:p>
        </p:txBody>
      </p:sp>
      <p:pic>
        <p:nvPicPr>
          <p:cNvPr id="156" name="Google Shape;156;p26"/>
          <p:cNvPicPr preferRelativeResize="0"/>
          <p:nvPr/>
        </p:nvPicPr>
        <p:blipFill>
          <a:blip r:embed="rId3">
            <a:alphaModFix/>
          </a:blip>
          <a:stretch>
            <a:fillRect/>
          </a:stretch>
        </p:blipFill>
        <p:spPr>
          <a:xfrm>
            <a:off x="709274" y="2168936"/>
            <a:ext cx="3199601" cy="2239725"/>
          </a:xfrm>
          <a:prstGeom prst="rect">
            <a:avLst/>
          </a:prstGeom>
          <a:noFill/>
          <a:ln w="9525" cap="flat" cmpd="sng">
            <a:solidFill>
              <a:schemeClr val="dk1"/>
            </a:solidFill>
            <a:prstDash val="solid"/>
            <a:round/>
            <a:headEnd type="none" w="sm" len="sm"/>
            <a:tailEnd type="none" w="sm" len="sm"/>
          </a:ln>
        </p:spPr>
      </p:pic>
      <p:sp>
        <p:nvSpPr>
          <p:cNvPr id="157" name="Google Shape;157;p26"/>
          <p:cNvSpPr txBox="1"/>
          <p:nvPr/>
        </p:nvSpPr>
        <p:spPr>
          <a:xfrm>
            <a:off x="4530125" y="967975"/>
            <a:ext cx="4196100" cy="415500"/>
          </a:xfrm>
          <a:prstGeom prst="rect">
            <a:avLst/>
          </a:prstGeom>
          <a:solidFill>
            <a:srgbClr val="FFF2CC"/>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solidFill>
                  <a:schemeClr val="dk1"/>
                </a:solidFill>
                <a:latin typeface="Roboto Serif Medium"/>
                <a:ea typeface="Roboto Serif Medium"/>
                <a:cs typeface="Roboto Serif Medium"/>
                <a:sym typeface="Roboto Serif Medium"/>
              </a:rPr>
              <a:t>Operator sets, Anti-slashers, EigenGov</a:t>
            </a:r>
            <a:endParaRPr sz="1500">
              <a:solidFill>
                <a:schemeClr val="dk1"/>
              </a:solidFill>
              <a:latin typeface="Roboto Serif Medium"/>
              <a:ea typeface="Roboto Serif Medium"/>
              <a:cs typeface="Roboto Serif Medium"/>
              <a:sym typeface="Roboto Serif Medium"/>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C9DAF8"/>
        </a:solidFill>
        <a:effectLst/>
      </p:bgPr>
    </p:bg>
    <p:spTree>
      <p:nvGrpSpPr>
        <p:cNvPr id="1" name="Shape 161"/>
        <p:cNvGrpSpPr/>
        <p:nvPr/>
      </p:nvGrpSpPr>
      <p:grpSpPr>
        <a:xfrm>
          <a:off x="0" y="0"/>
          <a:ext cx="0" cy="0"/>
          <a:chOff x="0" y="0"/>
          <a:chExt cx="0" cy="0"/>
        </a:xfrm>
      </p:grpSpPr>
      <p:sp>
        <p:nvSpPr>
          <p:cNvPr id="162" name="Google Shape;162;p27"/>
          <p:cNvSpPr txBox="1">
            <a:spLocks noGrp="1"/>
          </p:cNvSpPr>
          <p:nvPr>
            <p:ph type="title"/>
          </p:nvPr>
        </p:nvSpPr>
        <p:spPr>
          <a:xfrm>
            <a:off x="311700" y="445025"/>
            <a:ext cx="8520600" cy="8118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0"/>
              </a:spcAft>
              <a:buClr>
                <a:schemeClr val="dk1"/>
              </a:buClr>
              <a:buSzPts val="1100"/>
              <a:buFont typeface="Arial"/>
              <a:buNone/>
            </a:pPr>
            <a:r>
              <a:rPr lang="en" sz="4800">
                <a:solidFill>
                  <a:srgbClr val="180D9B"/>
                </a:solidFill>
                <a:latin typeface="Roboto Serif Medium"/>
                <a:ea typeface="Roboto Serif Medium"/>
                <a:cs typeface="Roboto Serif Medium"/>
                <a:sym typeface="Roboto Serif Medium"/>
              </a:rPr>
              <a:t>Conclusion</a:t>
            </a:r>
            <a:endParaRPr sz="4800">
              <a:solidFill>
                <a:srgbClr val="180D9B"/>
              </a:solidFill>
              <a:latin typeface="Roboto Serif Medium"/>
              <a:ea typeface="Roboto Serif Medium"/>
              <a:cs typeface="Roboto Serif Medium"/>
              <a:sym typeface="Roboto Serif Medium"/>
            </a:endParaRPr>
          </a:p>
          <a:p>
            <a:pPr marL="0" lvl="0" indent="0" algn="l" rtl="0">
              <a:spcBef>
                <a:spcPts val="1200"/>
              </a:spcBef>
              <a:spcAft>
                <a:spcPts val="0"/>
              </a:spcAft>
              <a:buNone/>
            </a:pPr>
            <a:endParaRPr sz="6500" b="1">
              <a:solidFill>
                <a:srgbClr val="FF0000"/>
              </a:solidFill>
            </a:endParaRPr>
          </a:p>
        </p:txBody>
      </p:sp>
      <p:sp>
        <p:nvSpPr>
          <p:cNvPr id="163" name="Google Shape;163;p27"/>
          <p:cNvSpPr txBox="1">
            <a:spLocks noGrp="1"/>
          </p:cNvSpPr>
          <p:nvPr>
            <p:ph type="body" idx="1"/>
          </p:nvPr>
        </p:nvSpPr>
        <p:spPr>
          <a:xfrm>
            <a:off x="413400" y="1472875"/>
            <a:ext cx="8317200" cy="3416400"/>
          </a:xfrm>
          <a:prstGeom prst="rect">
            <a:avLst/>
          </a:prstGeom>
        </p:spPr>
        <p:txBody>
          <a:bodyPr spcFirstLastPara="1" wrap="square" lIns="91425" tIns="91425" rIns="91425" bIns="91425" anchor="t" anchorCtr="0">
            <a:normAutofit/>
          </a:bodyPr>
          <a:lstStyle/>
          <a:p>
            <a:pPr marL="457200" lvl="0" indent="-388686" algn="l" rtl="0">
              <a:lnSpc>
                <a:spcPct val="130000"/>
              </a:lnSpc>
              <a:spcBef>
                <a:spcPts val="0"/>
              </a:spcBef>
              <a:spcAft>
                <a:spcPts val="0"/>
              </a:spcAft>
              <a:buClr>
                <a:schemeClr val="dk1"/>
              </a:buClr>
              <a:buSzPts val="2521"/>
              <a:buFont typeface="Roboto Serif Medium"/>
              <a:buAutoNum type="arabicPeriod"/>
            </a:pPr>
            <a:r>
              <a:rPr lang="en" sz="2521">
                <a:solidFill>
                  <a:schemeClr val="dk1"/>
                </a:solidFill>
                <a:latin typeface="Roboto Serif Medium"/>
                <a:ea typeface="Roboto Serif Medium"/>
                <a:cs typeface="Roboto Serif Medium"/>
                <a:sym typeface="Roboto Serif Medium"/>
              </a:rPr>
              <a:t>Restaking boosts efficiency, but creates risk.</a:t>
            </a:r>
            <a:endParaRPr sz="2521">
              <a:solidFill>
                <a:schemeClr val="dk1"/>
              </a:solidFill>
              <a:latin typeface="Roboto Serif Medium"/>
              <a:ea typeface="Roboto Serif Medium"/>
              <a:cs typeface="Roboto Serif Medium"/>
              <a:sym typeface="Roboto Serif Medium"/>
            </a:endParaRPr>
          </a:p>
          <a:p>
            <a:pPr marL="457200" lvl="0" indent="-388686" algn="l" rtl="0">
              <a:lnSpc>
                <a:spcPct val="130000"/>
              </a:lnSpc>
              <a:spcBef>
                <a:spcPts val="0"/>
              </a:spcBef>
              <a:spcAft>
                <a:spcPts val="0"/>
              </a:spcAft>
              <a:buClr>
                <a:schemeClr val="dk1"/>
              </a:buClr>
              <a:buSzPts val="2521"/>
              <a:buFont typeface="Roboto Serif Medium"/>
              <a:buAutoNum type="arabicPeriod"/>
            </a:pPr>
            <a:r>
              <a:rPr lang="en" sz="2521">
                <a:solidFill>
                  <a:schemeClr val="dk1"/>
                </a:solidFill>
                <a:latin typeface="Roboto Serif Medium"/>
                <a:ea typeface="Roboto Serif Medium"/>
                <a:cs typeface="Roboto Serif Medium"/>
                <a:sym typeface="Roboto Serif Medium"/>
              </a:rPr>
              <a:t>Simulation supports thesis: </a:t>
            </a:r>
            <a:br>
              <a:rPr lang="en" sz="2521">
                <a:solidFill>
                  <a:schemeClr val="dk1"/>
                </a:solidFill>
                <a:latin typeface="Roboto Serif Medium"/>
                <a:ea typeface="Roboto Serif Medium"/>
                <a:cs typeface="Roboto Serif Medium"/>
                <a:sym typeface="Roboto Serif Medium"/>
              </a:rPr>
            </a:br>
            <a:r>
              <a:rPr lang="en" sz="2521" u="sng">
                <a:solidFill>
                  <a:schemeClr val="dk1"/>
                </a:solidFill>
                <a:latin typeface="Roboto Serif Medium"/>
                <a:ea typeface="Roboto Serif Medium"/>
                <a:cs typeface="Roboto Serif Medium"/>
                <a:sym typeface="Roboto Serif Medium"/>
              </a:rPr>
              <a:t>smart limits = safe yield.</a:t>
            </a:r>
            <a:endParaRPr sz="2521" u="sng">
              <a:solidFill>
                <a:schemeClr val="dk1"/>
              </a:solidFill>
              <a:latin typeface="Roboto Serif Medium"/>
              <a:ea typeface="Roboto Serif Medium"/>
              <a:cs typeface="Roboto Serif Medium"/>
              <a:sym typeface="Roboto Serif Medium"/>
            </a:endParaRPr>
          </a:p>
          <a:p>
            <a:pPr marL="457200" lvl="0" indent="-388686" algn="l" rtl="0">
              <a:lnSpc>
                <a:spcPct val="130000"/>
              </a:lnSpc>
              <a:spcBef>
                <a:spcPts val="0"/>
              </a:spcBef>
              <a:spcAft>
                <a:spcPts val="0"/>
              </a:spcAft>
              <a:buClr>
                <a:schemeClr val="dk1"/>
              </a:buClr>
              <a:buSzPts val="2521"/>
              <a:buFont typeface="Roboto Serif Medium"/>
              <a:buAutoNum type="arabicPeriod"/>
            </a:pPr>
            <a:r>
              <a:rPr lang="en" sz="2521">
                <a:solidFill>
                  <a:schemeClr val="dk1"/>
                </a:solidFill>
                <a:latin typeface="Roboto Serif Medium"/>
                <a:ea typeface="Roboto Serif Medium"/>
                <a:cs typeface="Roboto Serif Medium"/>
                <a:sym typeface="Roboto Serif Medium"/>
              </a:rPr>
              <a:t>With safeguards, EigenLayer enhances capital efficiency without undermining security.</a:t>
            </a:r>
            <a:endParaRPr sz="3650">
              <a:solidFill>
                <a:schemeClr val="dk1"/>
              </a:solidFill>
              <a:latin typeface="Roboto Serif Medium"/>
              <a:ea typeface="Roboto Serif Medium"/>
              <a:cs typeface="Roboto Serif Medium"/>
              <a:sym typeface="Roboto Serif Medium"/>
            </a:endParaRPr>
          </a:p>
        </p:txBody>
      </p:sp>
      <p:pic>
        <p:nvPicPr>
          <p:cNvPr id="164" name="Google Shape;164;p27"/>
          <p:cNvPicPr preferRelativeResize="0"/>
          <p:nvPr/>
        </p:nvPicPr>
        <p:blipFill>
          <a:blip r:embed="rId3">
            <a:alphaModFix/>
          </a:blip>
          <a:stretch>
            <a:fillRect/>
          </a:stretch>
        </p:blipFill>
        <p:spPr>
          <a:xfrm>
            <a:off x="7799350" y="4003375"/>
            <a:ext cx="1215050" cy="1027650"/>
          </a:xfrm>
          <a:prstGeom prst="rect">
            <a:avLst/>
          </a:prstGeom>
          <a:noFill/>
          <a:ln w="9525" cap="flat" cmpd="sng">
            <a:solidFill>
              <a:srgbClr val="CC0000"/>
            </a:solidFill>
            <a:prstDash val="solid"/>
            <a:round/>
            <a:headEnd type="none" w="sm" len="sm"/>
            <a:tailEnd type="none" w="sm" len="sm"/>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D966"/>
        </a:solidFill>
        <a:effectLst/>
      </p:bgPr>
    </p:bg>
    <p:spTree>
      <p:nvGrpSpPr>
        <p:cNvPr id="1" name="Shape 168"/>
        <p:cNvGrpSpPr/>
        <p:nvPr/>
      </p:nvGrpSpPr>
      <p:grpSpPr>
        <a:xfrm>
          <a:off x="0" y="0"/>
          <a:ext cx="0" cy="0"/>
          <a:chOff x="0" y="0"/>
          <a:chExt cx="0" cy="0"/>
        </a:xfrm>
      </p:grpSpPr>
      <p:sp>
        <p:nvSpPr>
          <p:cNvPr id="169" name="Google Shape;169;p28"/>
          <p:cNvSpPr txBox="1">
            <a:spLocks noGrp="1"/>
          </p:cNvSpPr>
          <p:nvPr>
            <p:ph type="body" idx="1"/>
          </p:nvPr>
        </p:nvSpPr>
        <p:spPr>
          <a:xfrm>
            <a:off x="121750" y="853350"/>
            <a:ext cx="3673200" cy="806100"/>
          </a:xfrm>
          <a:prstGeom prst="rect">
            <a:avLst/>
          </a:prstGeom>
        </p:spPr>
        <p:txBody>
          <a:bodyPr spcFirstLastPara="1" wrap="square" lIns="91425" tIns="91425" rIns="91425" bIns="91425" anchor="t" anchorCtr="0">
            <a:noAutofit/>
          </a:bodyPr>
          <a:lstStyle/>
          <a:p>
            <a:pPr marL="0" lvl="0" indent="0" algn="ctr" rtl="0">
              <a:lnSpc>
                <a:spcPct val="95000"/>
              </a:lnSpc>
              <a:spcBef>
                <a:spcPts val="0"/>
              </a:spcBef>
              <a:spcAft>
                <a:spcPts val="1200"/>
              </a:spcAft>
              <a:buSzPts val="1018"/>
              <a:buNone/>
            </a:pPr>
            <a:r>
              <a:rPr lang="en" sz="4553">
                <a:solidFill>
                  <a:srgbClr val="180D9B"/>
                </a:solidFill>
                <a:latin typeface="Roboto Serif Medium"/>
                <a:ea typeface="Roboto Serif Medium"/>
                <a:cs typeface="Roboto Serif Medium"/>
                <a:sym typeface="Roboto Serif Medium"/>
              </a:rPr>
              <a:t>EigenLayer</a:t>
            </a:r>
            <a:endParaRPr sz="4553">
              <a:solidFill>
                <a:srgbClr val="180D9B"/>
              </a:solidFill>
              <a:latin typeface="Roboto Serif Medium"/>
              <a:ea typeface="Roboto Serif Medium"/>
              <a:cs typeface="Roboto Serif Medium"/>
              <a:sym typeface="Roboto Serif Medium"/>
            </a:endParaRPr>
          </a:p>
        </p:txBody>
      </p:sp>
      <p:sp>
        <p:nvSpPr>
          <p:cNvPr id="170" name="Google Shape;170;p28"/>
          <p:cNvSpPr txBox="1"/>
          <p:nvPr/>
        </p:nvSpPr>
        <p:spPr>
          <a:xfrm>
            <a:off x="3844025" y="253650"/>
            <a:ext cx="5132100" cy="46362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US" sz="2400" u="sng">
                <a:solidFill>
                  <a:schemeClr val="dk2"/>
                </a:solidFill>
                <a:latin typeface="Roboto Serif Medium"/>
                <a:ea typeface="Roboto Serif Medium"/>
                <a:cs typeface="Roboto Serif Medium"/>
                <a:sym typeface="Roboto Serif Medium"/>
              </a:rPr>
              <a:t>THESIS</a:t>
            </a:r>
          </a:p>
          <a:p>
            <a:pPr marL="0" lvl="0" indent="0" algn="ctr" rtl="0">
              <a:lnSpc>
                <a:spcPct val="115000"/>
              </a:lnSpc>
              <a:spcBef>
                <a:spcPts val="1000"/>
              </a:spcBef>
              <a:spcAft>
                <a:spcPts val="1000"/>
              </a:spcAft>
              <a:buNone/>
            </a:pPr>
            <a:r>
              <a:rPr lang="en" sz="2400">
                <a:solidFill>
                  <a:schemeClr val="dk1"/>
                </a:solidFill>
                <a:latin typeface="Roboto Serif Medium"/>
                <a:ea typeface="Roboto Serif Medium"/>
                <a:cs typeface="Roboto Serif Medium"/>
                <a:sym typeface="Roboto Serif Medium"/>
              </a:rPr>
              <a:t>EigenLayer dramatically </a:t>
            </a:r>
            <a:r>
              <a:rPr lang="en" sz="2400">
                <a:solidFill>
                  <a:srgbClr val="CC0000"/>
                </a:solidFill>
                <a:latin typeface="Roboto Serif Medium"/>
                <a:ea typeface="Roboto Serif Medium"/>
                <a:cs typeface="Roboto Serif Medium"/>
                <a:sym typeface="Roboto Serif Medium"/>
              </a:rPr>
              <a:t>improves capital efficiency </a:t>
            </a:r>
            <a:r>
              <a:rPr lang="en" sz="2400">
                <a:solidFill>
                  <a:schemeClr val="dk1"/>
                </a:solidFill>
                <a:latin typeface="Roboto Serif Medium"/>
                <a:ea typeface="Roboto Serif Medium"/>
                <a:cs typeface="Roboto Serif Medium"/>
                <a:sym typeface="Roboto Serif Medium"/>
              </a:rPr>
              <a:t>but also introduces new systemic risks. However, with proper safeguards in place, these risks can be managed</a:t>
            </a:r>
            <a:r>
              <a:rPr lang="en" sz="2400">
                <a:solidFill>
                  <a:schemeClr val="dk2"/>
                </a:solidFill>
                <a:latin typeface="Roboto Serif Medium"/>
                <a:ea typeface="Roboto Serif Medium"/>
                <a:cs typeface="Roboto Serif Medium"/>
                <a:sym typeface="Roboto Serif Medium"/>
              </a:rPr>
              <a:t> </a:t>
            </a:r>
            <a:r>
              <a:rPr lang="en" sz="2400">
                <a:solidFill>
                  <a:srgbClr val="CC0000"/>
                </a:solidFill>
                <a:latin typeface="Roboto Serif Medium"/>
                <a:ea typeface="Roboto Serif Medium"/>
                <a:cs typeface="Roboto Serif Medium"/>
                <a:sym typeface="Roboto Serif Medium"/>
              </a:rPr>
              <a:t>without undermining Ethereum’s core security.</a:t>
            </a:r>
            <a:endParaRPr sz="2800" b="1">
              <a:solidFill>
                <a:srgbClr val="CC0000"/>
              </a:solidFill>
            </a:endParaRPr>
          </a:p>
        </p:txBody>
      </p:sp>
      <p:sp>
        <p:nvSpPr>
          <p:cNvPr id="171" name="Google Shape;171;p28"/>
          <p:cNvSpPr txBox="1"/>
          <p:nvPr/>
        </p:nvSpPr>
        <p:spPr>
          <a:xfrm rot="10800000" flipH="1">
            <a:off x="4124075" y="4428150"/>
            <a:ext cx="45720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800">
              <a:solidFill>
                <a:schemeClr val="dk2"/>
              </a:solidFill>
            </a:endParaRPr>
          </a:p>
        </p:txBody>
      </p:sp>
      <p:pic>
        <p:nvPicPr>
          <p:cNvPr id="172" name="Google Shape;172;p28"/>
          <p:cNvPicPr preferRelativeResize="0"/>
          <p:nvPr/>
        </p:nvPicPr>
        <p:blipFill>
          <a:blip r:embed="rId3">
            <a:alphaModFix/>
          </a:blip>
          <a:stretch>
            <a:fillRect/>
          </a:stretch>
        </p:blipFill>
        <p:spPr>
          <a:xfrm>
            <a:off x="618775" y="2149200"/>
            <a:ext cx="2737526" cy="2053148"/>
          </a:xfrm>
          <a:prstGeom prst="rect">
            <a:avLst/>
          </a:prstGeom>
          <a:noFill/>
          <a:ln w="9525" cap="flat" cmpd="sng">
            <a:solidFill>
              <a:srgbClr val="CC0000"/>
            </a:solidFill>
            <a:prstDash val="solid"/>
            <a:round/>
            <a:headEnd type="none" w="sm" len="sm"/>
            <a:tailEnd type="none" w="sm" len="sm"/>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C9DAF8"/>
        </a:solidFill>
        <a:effectLst/>
      </p:bgPr>
    </p:bg>
    <p:spTree>
      <p:nvGrpSpPr>
        <p:cNvPr id="1" name="Shape 60"/>
        <p:cNvGrpSpPr/>
        <p:nvPr/>
      </p:nvGrpSpPr>
      <p:grpSpPr>
        <a:xfrm>
          <a:off x="0" y="0"/>
          <a:ext cx="0" cy="0"/>
          <a:chOff x="0" y="0"/>
          <a:chExt cx="0" cy="0"/>
        </a:xfrm>
      </p:grpSpPr>
      <p:sp>
        <p:nvSpPr>
          <p:cNvPr id="61" name="Google Shape;61;p14"/>
          <p:cNvSpPr txBox="1">
            <a:spLocks noGrp="1"/>
          </p:cNvSpPr>
          <p:nvPr>
            <p:ph type="title"/>
          </p:nvPr>
        </p:nvSpPr>
        <p:spPr>
          <a:xfrm>
            <a:off x="361050" y="0"/>
            <a:ext cx="8520600" cy="1269300"/>
          </a:xfrm>
          <a:prstGeom prst="rect">
            <a:avLst/>
          </a:prstGeom>
        </p:spPr>
        <p:txBody>
          <a:bodyPr spcFirstLastPara="1" wrap="square" lIns="91425" tIns="91425" rIns="91425" bIns="91425" anchor="t" anchorCtr="0">
            <a:normAutofit fontScale="90000"/>
          </a:bodyPr>
          <a:lstStyle/>
          <a:p>
            <a:pPr marL="0" lvl="0" indent="0" algn="ctr" rtl="0">
              <a:lnSpc>
                <a:spcPct val="115000"/>
              </a:lnSpc>
              <a:spcBef>
                <a:spcPts val="0"/>
              </a:spcBef>
              <a:spcAft>
                <a:spcPts val="1200"/>
              </a:spcAft>
              <a:buClr>
                <a:schemeClr val="dk1"/>
              </a:buClr>
              <a:buSzPct val="27500"/>
              <a:buFont typeface="Arial"/>
              <a:buNone/>
            </a:pPr>
            <a:r>
              <a:rPr lang="en" sz="4000" u="sng" dirty="0">
                <a:solidFill>
                  <a:srgbClr val="180D9B"/>
                </a:solidFill>
                <a:latin typeface="Roboto Serif Medium"/>
                <a:ea typeface="Roboto Serif Medium"/>
                <a:cs typeface="Roboto Serif Medium"/>
                <a:sym typeface="Roboto Serif Medium"/>
              </a:rPr>
              <a:t>EigenLayer’s Restaking Model:</a:t>
            </a:r>
            <a:r>
              <a:rPr lang="en" sz="7200" u="sng" dirty="0">
                <a:latin typeface="Roboto Serif Medium"/>
                <a:ea typeface="Roboto Serif Medium"/>
                <a:cs typeface="Roboto Serif Medium"/>
                <a:sym typeface="Roboto Serif Medium"/>
              </a:rPr>
              <a:t> </a:t>
            </a:r>
            <a:endParaRPr u="sng" dirty="0">
              <a:latin typeface="Roboto Serif Medium"/>
              <a:ea typeface="Roboto Serif Medium"/>
              <a:cs typeface="Roboto Serif Medium"/>
              <a:sym typeface="Roboto Serif Medium"/>
            </a:endParaRPr>
          </a:p>
        </p:txBody>
      </p:sp>
      <p:sp>
        <p:nvSpPr>
          <p:cNvPr id="62" name="Google Shape;62;p14"/>
          <p:cNvSpPr txBox="1">
            <a:spLocks noGrp="1"/>
          </p:cNvSpPr>
          <p:nvPr>
            <p:ph type="body" idx="1"/>
          </p:nvPr>
        </p:nvSpPr>
        <p:spPr>
          <a:xfrm>
            <a:off x="0" y="1269300"/>
            <a:ext cx="9144000" cy="2926500"/>
          </a:xfrm>
          <a:prstGeom prst="rect">
            <a:avLst/>
          </a:prstGeom>
        </p:spPr>
        <p:txBody>
          <a:bodyPr spcFirstLastPara="1" wrap="square" lIns="91425" tIns="91425" rIns="91425" bIns="91425" anchor="t" anchorCtr="0">
            <a:normAutofit lnSpcReduction="10000"/>
          </a:bodyPr>
          <a:lstStyle/>
          <a:p>
            <a:pPr marL="0" lvl="0" indent="0" algn="ctr" rtl="0">
              <a:lnSpc>
                <a:spcPct val="80000"/>
              </a:lnSpc>
              <a:spcBef>
                <a:spcPts val="0"/>
              </a:spcBef>
              <a:spcAft>
                <a:spcPts val="1200"/>
              </a:spcAft>
              <a:buSzPts val="852"/>
              <a:buNone/>
            </a:pPr>
            <a:r>
              <a:rPr lang="en" sz="5480">
                <a:solidFill>
                  <a:schemeClr val="dk1"/>
                </a:solidFill>
                <a:latin typeface="Roboto Serif Medium"/>
                <a:ea typeface="Roboto Serif Medium"/>
                <a:cs typeface="Roboto Serif Medium"/>
                <a:sym typeface="Roboto Serif Medium"/>
              </a:rPr>
              <a:t>Expanding Capital Efficiency or </a:t>
            </a:r>
            <a:br>
              <a:rPr lang="en" sz="5480">
                <a:solidFill>
                  <a:schemeClr val="dk1"/>
                </a:solidFill>
                <a:latin typeface="Roboto Serif Medium"/>
                <a:ea typeface="Roboto Serif Medium"/>
                <a:cs typeface="Roboto Serif Medium"/>
                <a:sym typeface="Roboto Serif Medium"/>
              </a:rPr>
            </a:br>
            <a:r>
              <a:rPr lang="en" sz="5480">
                <a:solidFill>
                  <a:schemeClr val="dk1"/>
                </a:solidFill>
                <a:latin typeface="Roboto Serif Medium"/>
                <a:ea typeface="Roboto Serif Medium"/>
                <a:cs typeface="Roboto Serif Medium"/>
                <a:sym typeface="Roboto Serif Medium"/>
              </a:rPr>
              <a:t>Undermining Ethereum’s Security?</a:t>
            </a:r>
            <a:endParaRPr sz="2690" b="1"/>
          </a:p>
        </p:txBody>
      </p:sp>
      <p:pic>
        <p:nvPicPr>
          <p:cNvPr id="63" name="Google Shape;63;p14"/>
          <p:cNvPicPr preferRelativeResize="0"/>
          <p:nvPr/>
        </p:nvPicPr>
        <p:blipFill>
          <a:blip r:embed="rId3">
            <a:alphaModFix/>
          </a:blip>
          <a:stretch>
            <a:fillRect/>
          </a:stretch>
        </p:blipFill>
        <p:spPr>
          <a:xfrm>
            <a:off x="7945125" y="4146375"/>
            <a:ext cx="1084225" cy="917000"/>
          </a:xfrm>
          <a:prstGeom prst="rect">
            <a:avLst/>
          </a:prstGeom>
          <a:noFill/>
          <a:ln w="9525" cap="flat" cmpd="sng">
            <a:solidFill>
              <a:srgbClr val="CC0000"/>
            </a:solidFill>
            <a:prstDash val="solid"/>
            <a:round/>
            <a:headEnd type="none" w="sm" len="sm"/>
            <a:tailEnd type="none" w="sm" len="sm"/>
          </a:ln>
        </p:spPr>
      </p:pic>
      <p:sp>
        <p:nvSpPr>
          <p:cNvPr id="64" name="Google Shape;64;p14"/>
          <p:cNvSpPr txBox="1"/>
          <p:nvPr/>
        </p:nvSpPr>
        <p:spPr>
          <a:xfrm>
            <a:off x="1360650" y="4553650"/>
            <a:ext cx="6422700" cy="4155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Clr>
                <a:schemeClr val="dk1"/>
              </a:buClr>
              <a:buSzPts val="1100"/>
              <a:buFont typeface="Arial"/>
              <a:buNone/>
            </a:pPr>
            <a:r>
              <a:rPr lang="en" sz="1500">
                <a:solidFill>
                  <a:schemeClr val="dk1"/>
                </a:solidFill>
                <a:latin typeface="Roboto Serif"/>
                <a:ea typeface="Roboto Serif"/>
                <a:cs typeface="Roboto Serif"/>
                <a:sym typeface="Roboto Serif"/>
              </a:rPr>
              <a:t>Benjamin Erickson | Spring 2025</a:t>
            </a:r>
            <a:endParaRPr sz="1500">
              <a:solidFill>
                <a:schemeClr val="dk1"/>
              </a:solidFill>
              <a:latin typeface="Roboto Serif"/>
              <a:ea typeface="Roboto Serif"/>
              <a:cs typeface="Roboto Serif"/>
              <a:sym typeface="Roboto Serif"/>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D966"/>
        </a:solidFill>
        <a:effectLst/>
      </p:bgPr>
    </p:bg>
    <p:spTree>
      <p:nvGrpSpPr>
        <p:cNvPr id="1" name="Shape 68"/>
        <p:cNvGrpSpPr/>
        <p:nvPr/>
      </p:nvGrpSpPr>
      <p:grpSpPr>
        <a:xfrm>
          <a:off x="0" y="0"/>
          <a:ext cx="0" cy="0"/>
          <a:chOff x="0" y="0"/>
          <a:chExt cx="0" cy="0"/>
        </a:xfrm>
      </p:grpSpPr>
      <p:sp>
        <p:nvSpPr>
          <p:cNvPr id="69" name="Google Shape;69;p15"/>
          <p:cNvSpPr txBox="1">
            <a:spLocks noGrp="1"/>
          </p:cNvSpPr>
          <p:nvPr>
            <p:ph type="body" idx="1"/>
          </p:nvPr>
        </p:nvSpPr>
        <p:spPr>
          <a:xfrm>
            <a:off x="170800" y="2571750"/>
            <a:ext cx="3673200" cy="2160300"/>
          </a:xfrm>
          <a:prstGeom prst="rect">
            <a:avLst/>
          </a:prstGeom>
        </p:spPr>
        <p:txBody>
          <a:bodyPr spcFirstLastPara="1" wrap="square" lIns="91425" tIns="91425" rIns="91425" bIns="91425" anchor="t" anchorCtr="0">
            <a:noAutofit/>
          </a:bodyPr>
          <a:lstStyle/>
          <a:p>
            <a:pPr marL="0" lvl="0" indent="0" algn="ctr" rtl="0">
              <a:lnSpc>
                <a:spcPct val="95000"/>
              </a:lnSpc>
              <a:spcBef>
                <a:spcPts val="0"/>
              </a:spcBef>
              <a:spcAft>
                <a:spcPts val="0"/>
              </a:spcAft>
              <a:buSzPts val="1018"/>
              <a:buNone/>
            </a:pPr>
            <a:r>
              <a:rPr lang="en" sz="3853">
                <a:solidFill>
                  <a:srgbClr val="180D9B"/>
                </a:solidFill>
                <a:latin typeface="Roboto Serif Medium"/>
                <a:ea typeface="Roboto Serif Medium"/>
                <a:cs typeface="Roboto Serif Medium"/>
                <a:sym typeface="Roboto Serif Medium"/>
              </a:rPr>
              <a:t>EigenLayer</a:t>
            </a:r>
            <a:endParaRPr sz="3853" b="1">
              <a:solidFill>
                <a:srgbClr val="180D9B"/>
              </a:solidFill>
            </a:endParaRPr>
          </a:p>
          <a:p>
            <a:pPr marL="0" lvl="0" indent="0" algn="ctr" rtl="0">
              <a:lnSpc>
                <a:spcPct val="95000"/>
              </a:lnSpc>
              <a:spcBef>
                <a:spcPts val="1200"/>
              </a:spcBef>
              <a:spcAft>
                <a:spcPts val="0"/>
              </a:spcAft>
              <a:buSzPts val="1018"/>
              <a:buNone/>
            </a:pPr>
            <a:r>
              <a:rPr lang="en" sz="3853">
                <a:solidFill>
                  <a:srgbClr val="180D9B"/>
                </a:solidFill>
                <a:latin typeface="Roboto Serif Medium"/>
                <a:ea typeface="Roboto Serif Medium"/>
                <a:cs typeface="Roboto Serif Medium"/>
                <a:sym typeface="Roboto Serif Medium"/>
              </a:rPr>
              <a:t>Restaking</a:t>
            </a:r>
            <a:endParaRPr sz="3853">
              <a:solidFill>
                <a:srgbClr val="180D9B"/>
              </a:solidFill>
              <a:latin typeface="Roboto Serif Medium"/>
              <a:ea typeface="Roboto Serif Medium"/>
              <a:cs typeface="Roboto Serif Medium"/>
              <a:sym typeface="Roboto Serif Medium"/>
            </a:endParaRPr>
          </a:p>
          <a:p>
            <a:pPr marL="0" lvl="0" indent="0" algn="ctr" rtl="0">
              <a:lnSpc>
                <a:spcPct val="95000"/>
              </a:lnSpc>
              <a:spcBef>
                <a:spcPts val="1200"/>
              </a:spcBef>
              <a:spcAft>
                <a:spcPts val="1200"/>
              </a:spcAft>
              <a:buSzPts val="1018"/>
              <a:buNone/>
            </a:pPr>
            <a:r>
              <a:rPr lang="en" sz="3853">
                <a:solidFill>
                  <a:srgbClr val="180D9B"/>
                </a:solidFill>
                <a:latin typeface="Roboto Serif Medium"/>
                <a:ea typeface="Roboto Serif Medium"/>
                <a:cs typeface="Roboto Serif Medium"/>
                <a:sym typeface="Roboto Serif Medium"/>
              </a:rPr>
              <a:t>Model</a:t>
            </a:r>
            <a:endParaRPr sz="3853">
              <a:solidFill>
                <a:srgbClr val="180D9B"/>
              </a:solidFill>
              <a:latin typeface="Roboto Serif Medium"/>
              <a:ea typeface="Roboto Serif Medium"/>
              <a:cs typeface="Roboto Serif Medium"/>
              <a:sym typeface="Roboto Serif Medium"/>
            </a:endParaRPr>
          </a:p>
        </p:txBody>
      </p:sp>
      <p:sp>
        <p:nvSpPr>
          <p:cNvPr id="70" name="Google Shape;70;p15"/>
          <p:cNvSpPr txBox="1"/>
          <p:nvPr/>
        </p:nvSpPr>
        <p:spPr>
          <a:xfrm>
            <a:off x="3844025" y="253650"/>
            <a:ext cx="5132100" cy="46362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US" sz="2400" u="sng">
                <a:solidFill>
                  <a:schemeClr val="dk2"/>
                </a:solidFill>
                <a:latin typeface="Roboto Serif Medium"/>
                <a:ea typeface="Roboto Serif Medium"/>
                <a:cs typeface="Roboto Serif Medium"/>
                <a:sym typeface="Roboto Serif Medium"/>
              </a:rPr>
              <a:t>THESIS</a:t>
            </a:r>
          </a:p>
          <a:p>
            <a:pPr marL="0" lvl="0" indent="0" algn="ctr" rtl="0">
              <a:lnSpc>
                <a:spcPct val="115000"/>
              </a:lnSpc>
              <a:spcBef>
                <a:spcPts val="1000"/>
              </a:spcBef>
              <a:spcAft>
                <a:spcPts val="1000"/>
              </a:spcAft>
              <a:buNone/>
            </a:pPr>
            <a:r>
              <a:rPr lang="en" sz="2400">
                <a:solidFill>
                  <a:schemeClr val="dk1"/>
                </a:solidFill>
                <a:latin typeface="Roboto Serif Medium"/>
                <a:ea typeface="Roboto Serif Medium"/>
                <a:cs typeface="Roboto Serif Medium"/>
                <a:sym typeface="Roboto Serif Medium"/>
              </a:rPr>
              <a:t>EigenLayer dramatically </a:t>
            </a:r>
            <a:r>
              <a:rPr lang="en" sz="2400">
                <a:solidFill>
                  <a:srgbClr val="CC0000"/>
                </a:solidFill>
                <a:latin typeface="Roboto Serif Medium"/>
                <a:ea typeface="Roboto Serif Medium"/>
                <a:cs typeface="Roboto Serif Medium"/>
                <a:sym typeface="Roboto Serif Medium"/>
              </a:rPr>
              <a:t>improves capital efficiency </a:t>
            </a:r>
            <a:r>
              <a:rPr lang="en" sz="2400">
                <a:solidFill>
                  <a:schemeClr val="dk1"/>
                </a:solidFill>
                <a:latin typeface="Roboto Serif Medium"/>
                <a:ea typeface="Roboto Serif Medium"/>
                <a:cs typeface="Roboto Serif Medium"/>
                <a:sym typeface="Roboto Serif Medium"/>
              </a:rPr>
              <a:t>but also introduces new systemic risks. However, with strong safeguards in place, these risks can be mitigated</a:t>
            </a:r>
            <a:r>
              <a:rPr lang="en" sz="2400">
                <a:solidFill>
                  <a:schemeClr val="dk2"/>
                </a:solidFill>
                <a:latin typeface="Roboto Serif Medium"/>
                <a:ea typeface="Roboto Serif Medium"/>
                <a:cs typeface="Roboto Serif Medium"/>
                <a:sym typeface="Roboto Serif Medium"/>
              </a:rPr>
              <a:t> </a:t>
            </a:r>
            <a:r>
              <a:rPr lang="en" sz="2400">
                <a:solidFill>
                  <a:srgbClr val="CC0000"/>
                </a:solidFill>
                <a:latin typeface="Roboto Serif Medium"/>
                <a:ea typeface="Roboto Serif Medium"/>
                <a:cs typeface="Roboto Serif Medium"/>
                <a:sym typeface="Roboto Serif Medium"/>
              </a:rPr>
              <a:t>without undermining Ethereum’s core security.</a:t>
            </a:r>
            <a:endParaRPr sz="2800" b="1">
              <a:solidFill>
                <a:srgbClr val="CC0000"/>
              </a:solidFill>
            </a:endParaRPr>
          </a:p>
        </p:txBody>
      </p:sp>
      <p:pic>
        <p:nvPicPr>
          <p:cNvPr id="71" name="Google Shape;71;p15"/>
          <p:cNvPicPr preferRelativeResize="0"/>
          <p:nvPr/>
        </p:nvPicPr>
        <p:blipFill>
          <a:blip r:embed="rId3">
            <a:alphaModFix/>
          </a:blip>
          <a:stretch>
            <a:fillRect/>
          </a:stretch>
        </p:blipFill>
        <p:spPr>
          <a:xfrm>
            <a:off x="903750" y="477813"/>
            <a:ext cx="2207325" cy="1866875"/>
          </a:xfrm>
          <a:prstGeom prst="rect">
            <a:avLst/>
          </a:prstGeom>
          <a:noFill/>
          <a:ln w="9525" cap="flat" cmpd="sng">
            <a:solidFill>
              <a:srgbClr val="CC0000"/>
            </a:solidFill>
            <a:prstDash val="solid"/>
            <a:round/>
            <a:headEnd type="none" w="sm" len="sm"/>
            <a:tailEnd type="none" w="sm" len="sm"/>
          </a:ln>
        </p:spPr>
      </p:pic>
      <p:sp>
        <p:nvSpPr>
          <p:cNvPr id="72" name="Google Shape;72;p15"/>
          <p:cNvSpPr txBox="1"/>
          <p:nvPr/>
        </p:nvSpPr>
        <p:spPr>
          <a:xfrm rot="10800000" flipH="1">
            <a:off x="4124075" y="4428150"/>
            <a:ext cx="45720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800">
              <a:solidFill>
                <a:schemeClr val="dk2"/>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C9DAF8"/>
        </a:solidFill>
        <a:effectLst/>
      </p:bgPr>
    </p:bg>
    <p:spTree>
      <p:nvGrpSpPr>
        <p:cNvPr id="1" name="Shape 76"/>
        <p:cNvGrpSpPr/>
        <p:nvPr/>
      </p:nvGrpSpPr>
      <p:grpSpPr>
        <a:xfrm>
          <a:off x="0" y="0"/>
          <a:ext cx="0" cy="0"/>
          <a:chOff x="0" y="0"/>
          <a:chExt cx="0" cy="0"/>
        </a:xfrm>
      </p:grpSpPr>
      <p:sp>
        <p:nvSpPr>
          <p:cNvPr id="77" name="Google Shape;77;p16"/>
          <p:cNvSpPr txBox="1">
            <a:spLocks noGrp="1"/>
          </p:cNvSpPr>
          <p:nvPr>
            <p:ph type="body" idx="1"/>
          </p:nvPr>
        </p:nvSpPr>
        <p:spPr>
          <a:xfrm>
            <a:off x="311700" y="266550"/>
            <a:ext cx="3673200" cy="4569600"/>
          </a:xfrm>
          <a:prstGeom prst="rect">
            <a:avLst/>
          </a:prstGeom>
        </p:spPr>
        <p:txBody>
          <a:bodyPr spcFirstLastPara="1" wrap="square" lIns="91425" tIns="91425" rIns="91425" bIns="91425" anchor="t" anchorCtr="0">
            <a:normAutofit fontScale="70000" lnSpcReduction="20000"/>
          </a:bodyPr>
          <a:lstStyle/>
          <a:p>
            <a:pPr marL="0" lvl="0" indent="0" algn="ctr" rtl="0">
              <a:spcBef>
                <a:spcPts val="0"/>
              </a:spcBef>
              <a:spcAft>
                <a:spcPts val="0"/>
              </a:spcAft>
              <a:buNone/>
            </a:pPr>
            <a:r>
              <a:rPr lang="en-US" sz="4970">
                <a:solidFill>
                  <a:schemeClr val="dk1"/>
                </a:solidFill>
                <a:latin typeface="Roboto Serif Medium"/>
                <a:ea typeface="Roboto Serif Medium"/>
                <a:cs typeface="Roboto Serif Medium"/>
                <a:sym typeface="Roboto Serif Medium"/>
              </a:rPr>
              <a:t>Ethereum</a:t>
            </a:r>
          </a:p>
          <a:p>
            <a:pPr marL="0" lvl="0" indent="0" algn="ctr" rtl="0">
              <a:spcBef>
                <a:spcPts val="1200"/>
              </a:spcBef>
              <a:spcAft>
                <a:spcPts val="0"/>
              </a:spcAft>
              <a:buNone/>
            </a:pPr>
            <a:endParaRPr sz="3970" b="1"/>
          </a:p>
          <a:p>
            <a:pPr marL="0" lvl="0" indent="0" algn="ctr" rtl="0">
              <a:spcBef>
                <a:spcPts val="1200"/>
              </a:spcBef>
              <a:spcAft>
                <a:spcPts val="0"/>
              </a:spcAft>
              <a:buNone/>
            </a:pPr>
            <a:r>
              <a:rPr lang="en" sz="4800" b="1"/>
              <a:t> </a:t>
            </a:r>
            <a:endParaRPr sz="4800" b="1"/>
          </a:p>
          <a:p>
            <a:pPr marL="0" lvl="0" indent="0" algn="ctr" rtl="0">
              <a:spcBef>
                <a:spcPts val="1200"/>
              </a:spcBef>
              <a:spcAft>
                <a:spcPts val="0"/>
              </a:spcAft>
              <a:buNone/>
            </a:pPr>
            <a:endParaRPr sz="3235" b="1"/>
          </a:p>
          <a:p>
            <a:pPr marL="0" lvl="0" indent="0" algn="ctr" rtl="0">
              <a:spcBef>
                <a:spcPts val="1200"/>
              </a:spcBef>
              <a:spcAft>
                <a:spcPts val="0"/>
              </a:spcAft>
              <a:buNone/>
            </a:pPr>
            <a:endParaRPr sz="3235" b="1"/>
          </a:p>
          <a:p>
            <a:pPr marL="0" lvl="0" indent="0" algn="ctr" rtl="0">
              <a:spcBef>
                <a:spcPts val="1200"/>
              </a:spcBef>
              <a:spcAft>
                <a:spcPts val="0"/>
              </a:spcAft>
              <a:buNone/>
            </a:pPr>
            <a:endParaRPr lang="en-US" sz="3235" b="1"/>
          </a:p>
          <a:p>
            <a:pPr marL="0" lvl="0" indent="0" algn="ctr" rtl="0">
              <a:spcBef>
                <a:spcPts val="1200"/>
              </a:spcBef>
              <a:spcAft>
                <a:spcPts val="1200"/>
              </a:spcAft>
              <a:buNone/>
            </a:pPr>
            <a:r>
              <a:rPr lang="en" sz="3663">
                <a:solidFill>
                  <a:schemeClr val="dk1"/>
                </a:solidFill>
                <a:latin typeface="Roboto Serif Medium"/>
                <a:ea typeface="Roboto Serif Medium"/>
                <a:cs typeface="Roboto Serif Medium"/>
                <a:sym typeface="Roboto Serif Medium"/>
              </a:rPr>
              <a:t>Proof-of-Stake Model</a:t>
            </a:r>
            <a:endParaRPr sz="3663">
              <a:solidFill>
                <a:schemeClr val="dk1"/>
              </a:solidFill>
              <a:latin typeface="Roboto Serif Medium"/>
              <a:ea typeface="Roboto Serif Medium"/>
              <a:cs typeface="Roboto Serif Medium"/>
              <a:sym typeface="Roboto Serif Medium"/>
            </a:endParaRPr>
          </a:p>
        </p:txBody>
      </p:sp>
      <p:sp>
        <p:nvSpPr>
          <p:cNvPr id="78" name="Google Shape;78;p16"/>
          <p:cNvSpPr txBox="1"/>
          <p:nvPr/>
        </p:nvSpPr>
        <p:spPr>
          <a:xfrm>
            <a:off x="3830918" y="475188"/>
            <a:ext cx="5172682" cy="4043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900">
                <a:solidFill>
                  <a:schemeClr val="dk1"/>
                </a:solidFill>
                <a:latin typeface="Roboto Serif Medium"/>
                <a:ea typeface="Roboto Serif Medium"/>
                <a:cs typeface="Roboto Serif Medium"/>
                <a:sym typeface="Roboto Serif Medium"/>
              </a:rPr>
              <a:t>How does it work?</a:t>
            </a:r>
            <a:endParaRPr sz="2900">
              <a:solidFill>
                <a:schemeClr val="dk1"/>
              </a:solidFill>
              <a:latin typeface="Roboto Serif Medium"/>
              <a:ea typeface="Roboto Serif Medium"/>
              <a:cs typeface="Roboto Serif Medium"/>
              <a:sym typeface="Roboto Serif Medium"/>
            </a:endParaRPr>
          </a:p>
          <a:p>
            <a:pPr marL="457200" lvl="0" indent="-355600" algn="l" rtl="0">
              <a:lnSpc>
                <a:spcPct val="115000"/>
              </a:lnSpc>
              <a:spcBef>
                <a:spcPts val="1000"/>
              </a:spcBef>
              <a:spcAft>
                <a:spcPts val="0"/>
              </a:spcAft>
              <a:buClr>
                <a:schemeClr val="dk1"/>
              </a:buClr>
              <a:buSzPts val="2000"/>
              <a:buFont typeface="Roboto Serif Medium"/>
              <a:buChar char="●"/>
            </a:pPr>
            <a:r>
              <a:rPr lang="en" sz="2000">
                <a:solidFill>
                  <a:schemeClr val="dk1"/>
                </a:solidFill>
                <a:latin typeface="Roboto Serif Medium"/>
                <a:ea typeface="Roboto Serif Medium"/>
                <a:cs typeface="Roboto Serif Medium"/>
                <a:sym typeface="Roboto Serif Medium"/>
              </a:rPr>
              <a:t>ETH validators lock 32 ETH (~$50K) </a:t>
            </a:r>
            <a:endParaRPr sz="2000">
              <a:solidFill>
                <a:schemeClr val="dk1"/>
              </a:solidFill>
              <a:latin typeface="Roboto Serif Medium"/>
              <a:ea typeface="Roboto Serif Medium"/>
              <a:cs typeface="Roboto Serif Medium"/>
              <a:sym typeface="Roboto Serif Medium"/>
            </a:endParaRPr>
          </a:p>
          <a:p>
            <a:pPr marL="457200" lvl="0" indent="-355600" algn="l" rtl="0">
              <a:lnSpc>
                <a:spcPct val="115000"/>
              </a:lnSpc>
              <a:spcBef>
                <a:spcPts val="1000"/>
              </a:spcBef>
              <a:spcAft>
                <a:spcPts val="0"/>
              </a:spcAft>
              <a:buClr>
                <a:schemeClr val="dk1"/>
              </a:buClr>
              <a:buSzPts val="2000"/>
              <a:buFont typeface="Roboto Serif Medium"/>
              <a:buChar char="●"/>
            </a:pPr>
            <a:r>
              <a:rPr lang="en" sz="2000">
                <a:solidFill>
                  <a:schemeClr val="dk1"/>
                </a:solidFill>
                <a:latin typeface="Roboto Serif Medium"/>
                <a:ea typeface="Roboto Serif Medium"/>
                <a:cs typeface="Roboto Serif Medium"/>
                <a:sym typeface="Roboto Serif Medium"/>
              </a:rPr>
              <a:t>Modest 3–5% rewards</a:t>
            </a:r>
            <a:endParaRPr sz="2000">
              <a:solidFill>
                <a:schemeClr val="dk1"/>
              </a:solidFill>
              <a:latin typeface="Roboto Serif Medium"/>
              <a:ea typeface="Roboto Serif Medium"/>
              <a:cs typeface="Roboto Serif Medium"/>
              <a:sym typeface="Roboto Serif Medium"/>
            </a:endParaRPr>
          </a:p>
          <a:p>
            <a:pPr marL="457200" lvl="0" indent="-355600" algn="l" rtl="0">
              <a:lnSpc>
                <a:spcPct val="115000"/>
              </a:lnSpc>
              <a:spcBef>
                <a:spcPts val="1000"/>
              </a:spcBef>
              <a:spcAft>
                <a:spcPts val="0"/>
              </a:spcAft>
              <a:buClr>
                <a:schemeClr val="dk1"/>
              </a:buClr>
              <a:buSzPts val="2000"/>
              <a:buFont typeface="Roboto Serif Medium"/>
              <a:buChar char="●"/>
            </a:pPr>
            <a:r>
              <a:rPr lang="en" sz="2000">
                <a:solidFill>
                  <a:schemeClr val="dk1"/>
                </a:solidFill>
                <a:latin typeface="Roboto Serif Medium"/>
                <a:ea typeface="Roboto Serif Medium"/>
                <a:cs typeface="Roboto Serif Medium"/>
                <a:sym typeface="Roboto Serif Medium"/>
              </a:rPr>
              <a:t>Capital is locked and can’t secure other protocols or be used elsewhere in DeFi (prior to LSTs)</a:t>
            </a:r>
            <a:endParaRPr sz="2000">
              <a:solidFill>
                <a:schemeClr val="dk1"/>
              </a:solidFill>
              <a:latin typeface="Roboto Serif Medium"/>
              <a:ea typeface="Roboto Serif Medium"/>
              <a:cs typeface="Roboto Serif Medium"/>
              <a:sym typeface="Roboto Serif Medium"/>
            </a:endParaRPr>
          </a:p>
          <a:p>
            <a:pPr marL="457200" lvl="0" indent="-355600" algn="l" rtl="0">
              <a:lnSpc>
                <a:spcPct val="115000"/>
              </a:lnSpc>
              <a:spcBef>
                <a:spcPts val="1000"/>
              </a:spcBef>
              <a:spcAft>
                <a:spcPts val="1000"/>
              </a:spcAft>
              <a:buClr>
                <a:schemeClr val="dk1"/>
              </a:buClr>
              <a:buSzPts val="2000"/>
              <a:buFont typeface="Roboto Serif Medium"/>
              <a:buChar char="●"/>
            </a:pPr>
            <a:r>
              <a:rPr lang="en" sz="2000">
                <a:solidFill>
                  <a:schemeClr val="dk1"/>
                </a:solidFill>
                <a:latin typeface="Roboto Serif Medium"/>
                <a:ea typeface="Roboto Serif Medium"/>
                <a:cs typeface="Roboto Serif Medium"/>
                <a:sym typeface="Roboto Serif Medium"/>
              </a:rPr>
              <a:t>Each new DApp must bootstrap its own validator set</a:t>
            </a:r>
            <a:endParaRPr sz="2300">
              <a:solidFill>
                <a:schemeClr val="dk2"/>
              </a:solidFill>
            </a:endParaRPr>
          </a:p>
        </p:txBody>
      </p:sp>
      <p:pic>
        <p:nvPicPr>
          <p:cNvPr id="79" name="Google Shape;79;p16"/>
          <p:cNvPicPr preferRelativeResize="0"/>
          <p:nvPr/>
        </p:nvPicPr>
        <p:blipFill>
          <a:blip r:embed="rId3">
            <a:alphaModFix/>
          </a:blip>
          <a:stretch>
            <a:fillRect/>
          </a:stretch>
        </p:blipFill>
        <p:spPr>
          <a:xfrm>
            <a:off x="848539" y="1012485"/>
            <a:ext cx="2466975" cy="2486025"/>
          </a:xfrm>
          <a:prstGeom prst="rect">
            <a:avLst/>
          </a:prstGeom>
          <a:noFill/>
          <a:ln w="9525" cap="flat" cmpd="sng">
            <a:solidFill>
              <a:srgbClr val="CC0000"/>
            </a:solidFill>
            <a:prstDash val="solid"/>
            <a:round/>
            <a:headEnd type="none" w="sm" len="sm"/>
            <a:tailEnd type="none" w="sm" len="sm"/>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D966"/>
        </a:solidFill>
        <a:effectLst/>
      </p:bgPr>
    </p:bg>
    <p:spTree>
      <p:nvGrpSpPr>
        <p:cNvPr id="1" name="Shape 83"/>
        <p:cNvGrpSpPr/>
        <p:nvPr/>
      </p:nvGrpSpPr>
      <p:grpSpPr>
        <a:xfrm>
          <a:off x="0" y="0"/>
          <a:ext cx="0" cy="0"/>
          <a:chOff x="0" y="0"/>
          <a:chExt cx="0" cy="0"/>
        </a:xfrm>
      </p:grpSpPr>
      <p:sp>
        <p:nvSpPr>
          <p:cNvPr id="84" name="Google Shape;84;p17"/>
          <p:cNvSpPr txBox="1">
            <a:spLocks noGrp="1"/>
          </p:cNvSpPr>
          <p:nvPr>
            <p:ph type="title"/>
          </p:nvPr>
        </p:nvSpPr>
        <p:spPr>
          <a:xfrm>
            <a:off x="10800" y="533100"/>
            <a:ext cx="4053900" cy="1449900"/>
          </a:xfrm>
          <a:prstGeom prst="rect">
            <a:avLst/>
          </a:prstGeom>
        </p:spPr>
        <p:txBody>
          <a:bodyPr spcFirstLastPara="1" wrap="square" lIns="91425" tIns="91425" rIns="91425" bIns="91425" anchor="b" anchorCtr="0">
            <a:noAutofit/>
          </a:bodyPr>
          <a:lstStyle/>
          <a:p>
            <a:pPr marL="0" lvl="0" indent="0" algn="ctr" rtl="0">
              <a:lnSpc>
                <a:spcPct val="115000"/>
              </a:lnSpc>
              <a:spcBef>
                <a:spcPts val="0"/>
              </a:spcBef>
              <a:spcAft>
                <a:spcPts val="1200"/>
              </a:spcAft>
              <a:buClr>
                <a:schemeClr val="dk1"/>
              </a:buClr>
              <a:buSzPts val="990"/>
              <a:buFont typeface="Arial"/>
              <a:buNone/>
            </a:pPr>
            <a:r>
              <a:rPr lang="en" sz="3500">
                <a:solidFill>
                  <a:srgbClr val="CC0000"/>
                </a:solidFill>
                <a:latin typeface="Roboto Serif Medium"/>
                <a:ea typeface="Roboto Serif Medium"/>
                <a:cs typeface="Roboto Serif Medium"/>
                <a:sym typeface="Roboto Serif Medium"/>
              </a:rPr>
              <a:t>What is EigenLayer?</a:t>
            </a:r>
            <a:endParaRPr sz="3500">
              <a:solidFill>
                <a:srgbClr val="CC0000"/>
              </a:solidFill>
              <a:latin typeface="Roboto Serif Medium"/>
              <a:ea typeface="Roboto Serif Medium"/>
              <a:cs typeface="Roboto Serif Medium"/>
              <a:sym typeface="Roboto Serif Medium"/>
            </a:endParaRPr>
          </a:p>
        </p:txBody>
      </p:sp>
      <p:sp>
        <p:nvSpPr>
          <p:cNvPr id="85" name="Google Shape;85;p17"/>
          <p:cNvSpPr txBox="1">
            <a:spLocks noGrp="1"/>
          </p:cNvSpPr>
          <p:nvPr>
            <p:ph type="body" idx="1"/>
          </p:nvPr>
        </p:nvSpPr>
        <p:spPr>
          <a:xfrm>
            <a:off x="75600" y="2201525"/>
            <a:ext cx="3912900" cy="2515200"/>
          </a:xfrm>
          <a:prstGeom prst="rect">
            <a:avLst/>
          </a:prstGeom>
        </p:spPr>
        <p:txBody>
          <a:bodyPr spcFirstLastPara="1" wrap="square" lIns="91425" tIns="91425" rIns="91425" bIns="91425" anchor="t" anchorCtr="0">
            <a:normAutofit lnSpcReduction="10000"/>
          </a:bodyPr>
          <a:lstStyle/>
          <a:p>
            <a:pPr marL="0" lvl="0" indent="0" algn="ctr" rtl="0">
              <a:spcBef>
                <a:spcPts val="0"/>
              </a:spcBef>
              <a:spcAft>
                <a:spcPts val="0"/>
              </a:spcAft>
              <a:buClr>
                <a:schemeClr val="dk1"/>
              </a:buClr>
              <a:buSzPts val="1100"/>
              <a:buFont typeface="Arial"/>
              <a:buNone/>
            </a:pPr>
            <a:r>
              <a:rPr lang="en" sz="4643">
                <a:solidFill>
                  <a:srgbClr val="180D9B"/>
                </a:solidFill>
                <a:latin typeface="Roboto Serif Medium"/>
                <a:ea typeface="Roboto Serif Medium"/>
                <a:cs typeface="Roboto Serif Medium"/>
                <a:sym typeface="Roboto Serif Medium"/>
              </a:rPr>
              <a:t>Restaking Middleware</a:t>
            </a:r>
            <a:endParaRPr sz="4643">
              <a:solidFill>
                <a:srgbClr val="180D9B"/>
              </a:solidFill>
              <a:latin typeface="Roboto Serif Medium"/>
              <a:ea typeface="Roboto Serif Medium"/>
              <a:cs typeface="Roboto Serif Medium"/>
              <a:sym typeface="Roboto Serif Medium"/>
            </a:endParaRPr>
          </a:p>
          <a:p>
            <a:pPr marL="0" lvl="0" indent="0" algn="ctr" rtl="0">
              <a:spcBef>
                <a:spcPts val="0"/>
              </a:spcBef>
              <a:spcAft>
                <a:spcPts val="0"/>
              </a:spcAft>
              <a:buClr>
                <a:schemeClr val="dk1"/>
              </a:buClr>
              <a:buSzPts val="1100"/>
              <a:buFont typeface="Arial"/>
              <a:buNone/>
            </a:pPr>
            <a:r>
              <a:rPr lang="en" sz="4643">
                <a:solidFill>
                  <a:srgbClr val="180D9B"/>
                </a:solidFill>
                <a:latin typeface="Roboto Serif Medium"/>
                <a:ea typeface="Roboto Serif Medium"/>
                <a:cs typeface="Roboto Serif Medium"/>
                <a:sym typeface="Roboto Serif Medium"/>
              </a:rPr>
              <a:t>Protocol</a:t>
            </a:r>
            <a:endParaRPr sz="3600" b="1">
              <a:solidFill>
                <a:srgbClr val="180D9B"/>
              </a:solidFill>
            </a:endParaRPr>
          </a:p>
        </p:txBody>
      </p:sp>
      <p:pic>
        <p:nvPicPr>
          <p:cNvPr id="86" name="Google Shape;86;p17"/>
          <p:cNvPicPr preferRelativeResize="0"/>
          <p:nvPr/>
        </p:nvPicPr>
        <p:blipFill>
          <a:blip r:embed="rId3">
            <a:alphaModFix/>
          </a:blip>
          <a:stretch>
            <a:fillRect/>
          </a:stretch>
        </p:blipFill>
        <p:spPr>
          <a:xfrm>
            <a:off x="4135200" y="579476"/>
            <a:ext cx="4672850" cy="4386550"/>
          </a:xfrm>
          <a:prstGeom prst="rect">
            <a:avLst/>
          </a:prstGeom>
          <a:noFill/>
          <a:ln>
            <a:noFill/>
          </a:ln>
        </p:spPr>
      </p:pic>
      <p:sp>
        <p:nvSpPr>
          <p:cNvPr id="87" name="Google Shape;87;p17"/>
          <p:cNvSpPr txBox="1"/>
          <p:nvPr/>
        </p:nvSpPr>
        <p:spPr>
          <a:xfrm>
            <a:off x="6397225" y="3832250"/>
            <a:ext cx="2334000" cy="738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800">
                <a:solidFill>
                  <a:srgbClr val="CC0000"/>
                </a:solidFill>
                <a:latin typeface="Roboto Serif SemiBold"/>
                <a:ea typeface="Roboto Serif SemiBold"/>
                <a:cs typeface="Roboto Serif SemiBold"/>
                <a:sym typeface="Roboto Serif SemiBold"/>
              </a:rPr>
              <a:t>Middleware Layer</a:t>
            </a:r>
            <a:endParaRPr sz="1800">
              <a:solidFill>
                <a:srgbClr val="CC0000"/>
              </a:solidFill>
              <a:latin typeface="Roboto Serif SemiBold"/>
              <a:ea typeface="Roboto Serif SemiBold"/>
              <a:cs typeface="Roboto Serif SemiBold"/>
              <a:sym typeface="Roboto Serif SemiBold"/>
            </a:endParaRPr>
          </a:p>
        </p:txBody>
      </p:sp>
      <p:sp>
        <p:nvSpPr>
          <p:cNvPr id="88" name="Google Shape;88;p17"/>
          <p:cNvSpPr/>
          <p:nvPr/>
        </p:nvSpPr>
        <p:spPr>
          <a:xfrm>
            <a:off x="7471875" y="3230450"/>
            <a:ext cx="384300" cy="601800"/>
          </a:xfrm>
          <a:prstGeom prst="upArrow">
            <a:avLst>
              <a:gd name="adj1" fmla="val 50000"/>
              <a:gd name="adj2" fmla="val 50000"/>
            </a:avLst>
          </a:prstGeom>
          <a:solidFill>
            <a:srgbClr val="CC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980000"/>
              </a:solidFill>
            </a:endParaRPr>
          </a:p>
        </p:txBody>
      </p:sp>
      <p:sp>
        <p:nvSpPr>
          <p:cNvPr id="89" name="Google Shape;89;p17"/>
          <p:cNvSpPr txBox="1"/>
          <p:nvPr/>
        </p:nvSpPr>
        <p:spPr>
          <a:xfrm>
            <a:off x="5824225" y="721525"/>
            <a:ext cx="29070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rgbClr val="CC0000"/>
                </a:solidFill>
                <a:latin typeface="Roboto Serif SemiBold"/>
                <a:ea typeface="Roboto Serif SemiBold"/>
                <a:cs typeface="Roboto Serif SemiBold"/>
                <a:sym typeface="Roboto Serif SemiBold"/>
              </a:rPr>
              <a:t>oracles, bridges, rollups</a:t>
            </a:r>
            <a:endParaRPr sz="1600">
              <a:solidFill>
                <a:srgbClr val="CC0000"/>
              </a:solidFill>
              <a:latin typeface="Roboto Serif SemiBold"/>
              <a:ea typeface="Roboto Serif SemiBold"/>
              <a:cs typeface="Roboto Serif SemiBold"/>
              <a:sym typeface="Roboto Serif SemiBold"/>
            </a:endParaRPr>
          </a:p>
        </p:txBody>
      </p:sp>
      <p:sp>
        <p:nvSpPr>
          <p:cNvPr id="90" name="Google Shape;90;p17"/>
          <p:cNvSpPr/>
          <p:nvPr/>
        </p:nvSpPr>
        <p:spPr>
          <a:xfrm rot="10797316">
            <a:off x="6831046" y="1144214"/>
            <a:ext cx="384300" cy="601800"/>
          </a:xfrm>
          <a:prstGeom prst="upArrow">
            <a:avLst>
              <a:gd name="adj1" fmla="val 50000"/>
              <a:gd name="adj2" fmla="val 50000"/>
            </a:avLst>
          </a:prstGeom>
          <a:solidFill>
            <a:srgbClr val="CC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980000"/>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C9DAF8"/>
        </a:solidFill>
        <a:effectLst/>
      </p:bgPr>
    </p:bg>
    <p:spTree>
      <p:nvGrpSpPr>
        <p:cNvPr id="1" name="Shape 102"/>
        <p:cNvGrpSpPr/>
        <p:nvPr/>
      </p:nvGrpSpPr>
      <p:grpSpPr>
        <a:xfrm>
          <a:off x="0" y="0"/>
          <a:ext cx="0" cy="0"/>
          <a:chOff x="0" y="0"/>
          <a:chExt cx="0" cy="0"/>
        </a:xfrm>
      </p:grpSpPr>
      <p:sp>
        <p:nvSpPr>
          <p:cNvPr id="103" name="Google Shape;103;p19"/>
          <p:cNvSpPr txBox="1">
            <a:spLocks noGrp="1"/>
          </p:cNvSpPr>
          <p:nvPr>
            <p:ph type="body" idx="1"/>
          </p:nvPr>
        </p:nvSpPr>
        <p:spPr>
          <a:xfrm>
            <a:off x="439775" y="2951825"/>
            <a:ext cx="3673200" cy="1816500"/>
          </a:xfrm>
          <a:prstGeom prst="rect">
            <a:avLst/>
          </a:prstGeom>
        </p:spPr>
        <p:txBody>
          <a:bodyPr spcFirstLastPara="1" wrap="square" lIns="91425" tIns="91425" rIns="91425" bIns="91425" anchor="t" anchorCtr="0">
            <a:normAutofit fontScale="85000" lnSpcReduction="20000"/>
          </a:bodyPr>
          <a:lstStyle/>
          <a:p>
            <a:pPr marL="0" lvl="0" indent="0" algn="ctr" rtl="0">
              <a:spcBef>
                <a:spcPts val="0"/>
              </a:spcBef>
              <a:spcAft>
                <a:spcPts val="1200"/>
              </a:spcAft>
              <a:buNone/>
            </a:pPr>
            <a:r>
              <a:rPr lang="en" sz="3735">
                <a:solidFill>
                  <a:srgbClr val="180D9B"/>
                </a:solidFill>
                <a:latin typeface="Roboto Serif Medium"/>
                <a:ea typeface="Roboto Serif Medium"/>
                <a:cs typeface="Roboto Serif Medium"/>
                <a:sym typeface="Roboto Serif Medium"/>
              </a:rPr>
              <a:t>EigenLayer Restaking Model</a:t>
            </a:r>
            <a:endParaRPr sz="3735">
              <a:solidFill>
                <a:srgbClr val="180D9B"/>
              </a:solidFill>
              <a:latin typeface="Roboto Serif Medium"/>
              <a:ea typeface="Roboto Serif Medium"/>
              <a:cs typeface="Roboto Serif Medium"/>
              <a:sym typeface="Roboto Serif Medium"/>
            </a:endParaRPr>
          </a:p>
        </p:txBody>
      </p:sp>
      <p:sp>
        <p:nvSpPr>
          <p:cNvPr id="104" name="Google Shape;104;p19"/>
          <p:cNvSpPr txBox="1"/>
          <p:nvPr/>
        </p:nvSpPr>
        <p:spPr>
          <a:xfrm>
            <a:off x="4112975" y="828600"/>
            <a:ext cx="4696500" cy="348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800">
                <a:solidFill>
                  <a:srgbClr val="CC0000"/>
                </a:solidFill>
                <a:latin typeface="Roboto Serif Medium"/>
                <a:ea typeface="Roboto Serif Medium"/>
                <a:cs typeface="Roboto Serif Medium"/>
                <a:sym typeface="Roboto Serif Medium"/>
              </a:rPr>
              <a:t>How does it work?</a:t>
            </a:r>
            <a:endParaRPr sz="2800">
              <a:solidFill>
                <a:srgbClr val="CC0000"/>
              </a:solidFill>
              <a:latin typeface="Roboto Serif Medium"/>
              <a:ea typeface="Roboto Serif Medium"/>
              <a:cs typeface="Roboto Serif Medium"/>
              <a:sym typeface="Roboto Serif Medium"/>
            </a:endParaRPr>
          </a:p>
          <a:p>
            <a:pPr marL="457200" lvl="0" indent="-381000" algn="l" rtl="0">
              <a:lnSpc>
                <a:spcPct val="150000"/>
              </a:lnSpc>
              <a:spcBef>
                <a:spcPts val="1000"/>
              </a:spcBef>
              <a:spcAft>
                <a:spcPts val="0"/>
              </a:spcAft>
              <a:buClr>
                <a:schemeClr val="dk1"/>
              </a:buClr>
              <a:buSzPts val="2400"/>
              <a:buFont typeface="Roboto Serif Medium"/>
              <a:buChar char="●"/>
            </a:pPr>
            <a:r>
              <a:rPr lang="en" sz="2400">
                <a:solidFill>
                  <a:schemeClr val="dk1"/>
                </a:solidFill>
                <a:latin typeface="Roboto Serif Medium"/>
                <a:ea typeface="Roboto Serif Medium"/>
                <a:cs typeface="Roboto Serif Medium"/>
                <a:sym typeface="Roboto Serif Medium"/>
              </a:rPr>
              <a:t>ETH yield (3-5%) + AVS yields (~0.5-2% per AVS)</a:t>
            </a:r>
            <a:endParaRPr sz="2400">
              <a:solidFill>
                <a:schemeClr val="dk1"/>
              </a:solidFill>
              <a:latin typeface="Roboto Serif Medium"/>
              <a:ea typeface="Roboto Serif Medium"/>
              <a:cs typeface="Roboto Serif Medium"/>
              <a:sym typeface="Roboto Serif Medium"/>
            </a:endParaRPr>
          </a:p>
          <a:p>
            <a:pPr marL="457200" lvl="0" indent="-381000" algn="l" rtl="0">
              <a:lnSpc>
                <a:spcPct val="150000"/>
              </a:lnSpc>
              <a:spcBef>
                <a:spcPts val="0"/>
              </a:spcBef>
              <a:spcAft>
                <a:spcPts val="0"/>
              </a:spcAft>
              <a:buClr>
                <a:schemeClr val="dk1"/>
              </a:buClr>
              <a:buSzPts val="2400"/>
              <a:buFont typeface="Roboto Serif Medium"/>
              <a:buChar char="●"/>
            </a:pPr>
            <a:r>
              <a:rPr lang="en" sz="2400">
                <a:solidFill>
                  <a:schemeClr val="dk1"/>
                </a:solidFill>
                <a:latin typeface="Roboto Serif Medium"/>
                <a:ea typeface="Roboto Serif Medium"/>
                <a:cs typeface="Roboto Serif Medium"/>
                <a:sym typeface="Roboto Serif Medium"/>
              </a:rPr>
              <a:t>Slashing risk</a:t>
            </a:r>
            <a:endParaRPr sz="2400">
              <a:solidFill>
                <a:schemeClr val="dk1"/>
              </a:solidFill>
              <a:latin typeface="Roboto Serif Medium"/>
              <a:ea typeface="Roboto Serif Medium"/>
              <a:cs typeface="Roboto Serif Medium"/>
              <a:sym typeface="Roboto Serif Medium"/>
            </a:endParaRPr>
          </a:p>
          <a:p>
            <a:pPr marL="457200" lvl="0" indent="-381000" algn="l" rtl="0">
              <a:lnSpc>
                <a:spcPct val="150000"/>
              </a:lnSpc>
              <a:spcBef>
                <a:spcPts val="0"/>
              </a:spcBef>
              <a:spcAft>
                <a:spcPts val="0"/>
              </a:spcAft>
              <a:buClr>
                <a:schemeClr val="dk1"/>
              </a:buClr>
              <a:buSzPts val="2400"/>
              <a:buFont typeface="Roboto Serif Medium"/>
              <a:buChar char="●"/>
            </a:pPr>
            <a:r>
              <a:rPr lang="en" sz="2400" u="sng">
                <a:solidFill>
                  <a:schemeClr val="dk1"/>
                </a:solidFill>
                <a:latin typeface="Roboto Serif Medium"/>
                <a:ea typeface="Roboto Serif Medium"/>
                <a:cs typeface="Roboto Serif Medium"/>
                <a:sym typeface="Roboto Serif Medium"/>
              </a:rPr>
              <a:t>Higher returns = higher exposure</a:t>
            </a:r>
            <a:endParaRPr sz="2400">
              <a:solidFill>
                <a:schemeClr val="dk1"/>
              </a:solidFill>
              <a:latin typeface="Times New Roman"/>
              <a:ea typeface="Times New Roman"/>
              <a:cs typeface="Times New Roman"/>
              <a:sym typeface="Times New Roman"/>
            </a:endParaRPr>
          </a:p>
        </p:txBody>
      </p:sp>
      <p:pic>
        <p:nvPicPr>
          <p:cNvPr id="105" name="Google Shape;105;p19"/>
          <p:cNvPicPr preferRelativeResize="0"/>
          <p:nvPr/>
        </p:nvPicPr>
        <p:blipFill>
          <a:blip r:embed="rId3">
            <a:alphaModFix/>
          </a:blip>
          <a:stretch>
            <a:fillRect/>
          </a:stretch>
        </p:blipFill>
        <p:spPr>
          <a:xfrm>
            <a:off x="921162" y="452153"/>
            <a:ext cx="2710425" cy="2292375"/>
          </a:xfrm>
          <a:prstGeom prst="rect">
            <a:avLst/>
          </a:prstGeom>
          <a:noFill/>
          <a:ln w="9525" cap="flat" cmpd="sng">
            <a:solidFill>
              <a:srgbClr val="CC0000"/>
            </a:solidFill>
            <a:prstDash val="solid"/>
            <a:round/>
            <a:headEnd type="none" w="sm" len="sm"/>
            <a:tailEnd type="none" w="sm" len="sm"/>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D966"/>
        </a:solidFill>
        <a:effectLst/>
      </p:bgPr>
    </p:bg>
    <p:spTree>
      <p:nvGrpSpPr>
        <p:cNvPr id="1" name="Shape 109"/>
        <p:cNvGrpSpPr/>
        <p:nvPr/>
      </p:nvGrpSpPr>
      <p:grpSpPr>
        <a:xfrm>
          <a:off x="0" y="0"/>
          <a:ext cx="0" cy="0"/>
          <a:chOff x="0" y="0"/>
          <a:chExt cx="0" cy="0"/>
        </a:xfrm>
      </p:grpSpPr>
      <p:sp>
        <p:nvSpPr>
          <p:cNvPr id="110" name="Google Shape;110;p20"/>
          <p:cNvSpPr txBox="1">
            <a:spLocks noGrp="1"/>
          </p:cNvSpPr>
          <p:nvPr>
            <p:ph type="title"/>
          </p:nvPr>
        </p:nvSpPr>
        <p:spPr>
          <a:xfrm>
            <a:off x="311700" y="773300"/>
            <a:ext cx="8649600" cy="755700"/>
          </a:xfrm>
          <a:prstGeom prst="rect">
            <a:avLst/>
          </a:prstGeom>
        </p:spPr>
        <p:txBody>
          <a:bodyPr spcFirstLastPara="1" wrap="square" lIns="91425" tIns="91425" rIns="91425" bIns="91425" anchor="b" anchorCtr="0">
            <a:noAutofit/>
          </a:bodyPr>
          <a:lstStyle/>
          <a:p>
            <a:pPr marL="0" lvl="0" indent="0" algn="l" rtl="0">
              <a:lnSpc>
                <a:spcPct val="115000"/>
              </a:lnSpc>
              <a:spcBef>
                <a:spcPts val="1200"/>
              </a:spcBef>
              <a:spcAft>
                <a:spcPts val="0"/>
              </a:spcAft>
              <a:buClr>
                <a:schemeClr val="dk1"/>
              </a:buClr>
              <a:buSzPts val="990"/>
              <a:buFont typeface="Arial"/>
              <a:buNone/>
            </a:pPr>
            <a:r>
              <a:rPr lang="en" sz="2600">
                <a:solidFill>
                  <a:srgbClr val="CC0000"/>
                </a:solidFill>
                <a:latin typeface="Roboto Serif Medium"/>
                <a:ea typeface="Roboto Serif Medium"/>
                <a:cs typeface="Roboto Serif Medium"/>
                <a:sym typeface="Roboto Serif Medium"/>
              </a:rPr>
              <a:t>Analysis:</a:t>
            </a:r>
            <a:r>
              <a:rPr lang="en" sz="2600">
                <a:solidFill>
                  <a:srgbClr val="FF0000"/>
                </a:solidFill>
                <a:latin typeface="Roboto Serif Medium"/>
                <a:ea typeface="Roboto Serif Medium"/>
                <a:cs typeface="Roboto Serif Medium"/>
                <a:sym typeface="Roboto Serif Medium"/>
              </a:rPr>
              <a:t> </a:t>
            </a:r>
            <a:r>
              <a:rPr lang="en" sz="2600">
                <a:solidFill>
                  <a:srgbClr val="180D9B"/>
                </a:solidFill>
                <a:latin typeface="Roboto Serif Medium"/>
                <a:ea typeface="Roboto Serif Medium"/>
                <a:cs typeface="Roboto Serif Medium"/>
                <a:sym typeface="Roboto Serif Medium"/>
              </a:rPr>
              <a:t>Capital Efficiency vs Security Tradeoff</a:t>
            </a:r>
            <a:endParaRPr sz="2600">
              <a:solidFill>
                <a:srgbClr val="180D9B"/>
              </a:solidFill>
              <a:latin typeface="Roboto Serif Medium"/>
              <a:ea typeface="Roboto Serif Medium"/>
              <a:cs typeface="Roboto Serif Medium"/>
              <a:sym typeface="Roboto Serif Medium"/>
            </a:endParaRPr>
          </a:p>
          <a:p>
            <a:pPr marL="0" lvl="0" indent="0" algn="l" rtl="0">
              <a:spcBef>
                <a:spcPts val="1200"/>
              </a:spcBef>
              <a:spcAft>
                <a:spcPts val="0"/>
              </a:spcAft>
              <a:buSzPts val="990"/>
              <a:buNone/>
            </a:pPr>
            <a:endParaRPr sz="2700" b="1">
              <a:solidFill>
                <a:schemeClr val="dk2"/>
              </a:solidFill>
            </a:endParaRPr>
          </a:p>
        </p:txBody>
      </p:sp>
      <p:pic>
        <p:nvPicPr>
          <p:cNvPr id="111" name="Google Shape;111;p20"/>
          <p:cNvPicPr preferRelativeResize="0"/>
          <p:nvPr/>
        </p:nvPicPr>
        <p:blipFill>
          <a:blip r:embed="rId3">
            <a:alphaModFix/>
          </a:blip>
          <a:stretch>
            <a:fillRect/>
          </a:stretch>
        </p:blipFill>
        <p:spPr>
          <a:xfrm>
            <a:off x="899850" y="917075"/>
            <a:ext cx="7344301" cy="4062525"/>
          </a:xfrm>
          <a:prstGeom prst="rect">
            <a:avLst/>
          </a:prstGeom>
          <a:noFill/>
          <a:ln>
            <a:noFill/>
          </a:ln>
        </p:spPr>
      </p:pic>
      <p:sp>
        <p:nvSpPr>
          <p:cNvPr id="112" name="Google Shape;112;p20"/>
          <p:cNvSpPr/>
          <p:nvPr/>
        </p:nvSpPr>
        <p:spPr>
          <a:xfrm>
            <a:off x="945000" y="3970975"/>
            <a:ext cx="7260000" cy="971400"/>
          </a:xfrm>
          <a:prstGeom prst="rect">
            <a:avLst/>
          </a:prstGeom>
          <a:noFill/>
          <a:ln w="76200"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D966"/>
        </a:solidFill>
        <a:effectLst/>
      </p:bgPr>
    </p:bg>
    <p:spTree>
      <p:nvGrpSpPr>
        <p:cNvPr id="1" name="Shape 116"/>
        <p:cNvGrpSpPr/>
        <p:nvPr/>
      </p:nvGrpSpPr>
      <p:grpSpPr>
        <a:xfrm>
          <a:off x="0" y="0"/>
          <a:ext cx="0" cy="0"/>
          <a:chOff x="0" y="0"/>
          <a:chExt cx="0" cy="0"/>
        </a:xfrm>
      </p:grpSpPr>
      <p:sp>
        <p:nvSpPr>
          <p:cNvPr id="117" name="Google Shape;117;p21"/>
          <p:cNvSpPr txBox="1">
            <a:spLocks noGrp="1"/>
          </p:cNvSpPr>
          <p:nvPr>
            <p:ph type="title"/>
          </p:nvPr>
        </p:nvSpPr>
        <p:spPr>
          <a:xfrm>
            <a:off x="122825" y="386725"/>
            <a:ext cx="8918400" cy="713700"/>
          </a:xfrm>
          <a:prstGeom prst="rect">
            <a:avLst/>
          </a:prstGeom>
        </p:spPr>
        <p:txBody>
          <a:bodyPr spcFirstLastPara="1" wrap="square" lIns="91425" tIns="91425" rIns="91425" bIns="91425" anchor="b" anchorCtr="0">
            <a:noAutofit/>
          </a:bodyPr>
          <a:lstStyle/>
          <a:p>
            <a:pPr marL="0" lvl="0" indent="0" algn="ctr" rtl="0">
              <a:lnSpc>
                <a:spcPct val="115000"/>
              </a:lnSpc>
              <a:spcBef>
                <a:spcPts val="1200"/>
              </a:spcBef>
              <a:spcAft>
                <a:spcPts val="1200"/>
              </a:spcAft>
              <a:buClr>
                <a:schemeClr val="dk1"/>
              </a:buClr>
              <a:buSzPts val="990"/>
              <a:buFont typeface="Arial"/>
              <a:buNone/>
            </a:pPr>
            <a:r>
              <a:rPr lang="en" sz="2600">
                <a:solidFill>
                  <a:srgbClr val="CC0000"/>
                </a:solidFill>
                <a:latin typeface="Roboto Serif Medium"/>
                <a:ea typeface="Roboto Serif Medium"/>
                <a:cs typeface="Roboto Serif Medium"/>
                <a:sym typeface="Roboto Serif Medium"/>
              </a:rPr>
              <a:t>Analysis:</a:t>
            </a:r>
            <a:r>
              <a:rPr lang="en" sz="2600">
                <a:solidFill>
                  <a:srgbClr val="FF0000"/>
                </a:solidFill>
                <a:latin typeface="Roboto Serif Medium"/>
                <a:ea typeface="Roboto Serif Medium"/>
                <a:cs typeface="Roboto Serif Medium"/>
                <a:sym typeface="Roboto Serif Medium"/>
              </a:rPr>
              <a:t> </a:t>
            </a:r>
            <a:r>
              <a:rPr lang="en" sz="2600">
                <a:solidFill>
                  <a:srgbClr val="180D9B"/>
                </a:solidFill>
                <a:latin typeface="Roboto Serif Medium"/>
                <a:ea typeface="Roboto Serif Medium"/>
                <a:cs typeface="Roboto Serif Medium"/>
                <a:sym typeface="Roboto Serif Medium"/>
              </a:rPr>
              <a:t>Capital Efficiency vs Security Tradeoff</a:t>
            </a:r>
            <a:endParaRPr sz="1400" b="1">
              <a:solidFill>
                <a:schemeClr val="dk2"/>
              </a:solidFill>
            </a:endParaRPr>
          </a:p>
        </p:txBody>
      </p:sp>
      <p:pic>
        <p:nvPicPr>
          <p:cNvPr id="118" name="Google Shape;118;p21"/>
          <p:cNvPicPr preferRelativeResize="0"/>
          <p:nvPr/>
        </p:nvPicPr>
        <p:blipFill>
          <a:blip r:embed="rId3">
            <a:alphaModFix/>
          </a:blip>
          <a:stretch>
            <a:fillRect/>
          </a:stretch>
        </p:blipFill>
        <p:spPr>
          <a:xfrm>
            <a:off x="122750" y="1197070"/>
            <a:ext cx="8918549" cy="3321205"/>
          </a:xfrm>
          <a:prstGeom prst="rect">
            <a:avLst/>
          </a:prstGeom>
          <a:noFill/>
          <a:ln>
            <a:noFill/>
          </a:ln>
        </p:spPr>
      </p:pic>
      <p:sp>
        <p:nvSpPr>
          <p:cNvPr id="119" name="Google Shape;119;p21"/>
          <p:cNvSpPr/>
          <p:nvPr/>
        </p:nvSpPr>
        <p:spPr>
          <a:xfrm>
            <a:off x="179075" y="3804050"/>
            <a:ext cx="8805900" cy="654000"/>
          </a:xfrm>
          <a:prstGeom prst="rect">
            <a:avLst/>
          </a:prstGeom>
          <a:noFill/>
          <a:ln w="76200"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C9DAF8"/>
        </a:solidFill>
        <a:effectLst/>
      </p:bgPr>
    </p:bg>
    <p:spTree>
      <p:nvGrpSpPr>
        <p:cNvPr id="1" name="Shape 123"/>
        <p:cNvGrpSpPr/>
        <p:nvPr/>
      </p:nvGrpSpPr>
      <p:grpSpPr>
        <a:xfrm>
          <a:off x="0" y="0"/>
          <a:ext cx="0" cy="0"/>
          <a:chOff x="0" y="0"/>
          <a:chExt cx="0" cy="0"/>
        </a:xfrm>
      </p:grpSpPr>
      <p:sp>
        <p:nvSpPr>
          <p:cNvPr id="124" name="Google Shape;124;p22"/>
          <p:cNvSpPr txBox="1">
            <a:spLocks noGrp="1"/>
          </p:cNvSpPr>
          <p:nvPr>
            <p:ph type="body" idx="1"/>
          </p:nvPr>
        </p:nvSpPr>
        <p:spPr>
          <a:xfrm>
            <a:off x="311725" y="538850"/>
            <a:ext cx="3673200" cy="1503600"/>
          </a:xfrm>
          <a:prstGeom prst="rect">
            <a:avLst/>
          </a:prstGeom>
        </p:spPr>
        <p:txBody>
          <a:bodyPr spcFirstLastPara="1" wrap="square" lIns="91425" tIns="91425" rIns="91425" bIns="91425" anchor="t" anchorCtr="0">
            <a:normAutofit/>
          </a:bodyPr>
          <a:lstStyle/>
          <a:p>
            <a:pPr marL="0" lvl="0" indent="0" algn="ctr" rtl="0">
              <a:lnSpc>
                <a:spcPct val="100000"/>
              </a:lnSpc>
              <a:spcBef>
                <a:spcPts val="0"/>
              </a:spcBef>
              <a:spcAft>
                <a:spcPts val="1200"/>
              </a:spcAft>
              <a:buNone/>
            </a:pPr>
            <a:r>
              <a:rPr lang="en" sz="3700">
                <a:solidFill>
                  <a:srgbClr val="180D9B"/>
                </a:solidFill>
                <a:latin typeface="Roboto Serif Medium"/>
                <a:ea typeface="Roboto Serif Medium"/>
                <a:cs typeface="Roboto Serif Medium"/>
                <a:sym typeface="Roboto Serif Medium"/>
              </a:rPr>
              <a:t>Simulation Overview</a:t>
            </a:r>
            <a:endParaRPr sz="3000" b="1"/>
          </a:p>
        </p:txBody>
      </p:sp>
      <p:sp>
        <p:nvSpPr>
          <p:cNvPr id="125" name="Google Shape;125;p22"/>
          <p:cNvSpPr txBox="1"/>
          <p:nvPr/>
        </p:nvSpPr>
        <p:spPr>
          <a:xfrm>
            <a:off x="4112975" y="927700"/>
            <a:ext cx="4901400" cy="3641400"/>
          </a:xfrm>
          <a:prstGeom prst="rect">
            <a:avLst/>
          </a:prstGeom>
          <a:noFill/>
          <a:ln>
            <a:noFill/>
          </a:ln>
        </p:spPr>
        <p:txBody>
          <a:bodyPr spcFirstLastPara="1" wrap="square" lIns="91425" tIns="91425" rIns="91425" bIns="91425" anchor="t" anchorCtr="0">
            <a:noAutofit/>
          </a:bodyPr>
          <a:lstStyle/>
          <a:p>
            <a:pPr marL="457200" lvl="0" indent="-374650" algn="l" rtl="0">
              <a:lnSpc>
                <a:spcPct val="125000"/>
              </a:lnSpc>
              <a:spcBef>
                <a:spcPts val="0"/>
              </a:spcBef>
              <a:spcAft>
                <a:spcPts val="0"/>
              </a:spcAft>
              <a:buClr>
                <a:schemeClr val="dk1"/>
              </a:buClr>
              <a:buSzPts val="2300"/>
              <a:buFont typeface="Roboto Serif Medium"/>
              <a:buChar char="●"/>
            </a:pPr>
            <a:r>
              <a:rPr lang="en" sz="2300">
                <a:solidFill>
                  <a:schemeClr val="dk1"/>
                </a:solidFill>
                <a:latin typeface="Roboto Serif Medium"/>
                <a:ea typeface="Roboto Serif Medium"/>
                <a:cs typeface="Roboto Serif Medium"/>
                <a:sym typeface="Roboto Serif Medium"/>
              </a:rPr>
              <a:t>Monte Carlo simulation</a:t>
            </a:r>
            <a:endParaRPr sz="2300">
              <a:solidFill>
                <a:schemeClr val="dk1"/>
              </a:solidFill>
              <a:latin typeface="Roboto Serif Medium"/>
              <a:ea typeface="Roboto Serif Medium"/>
              <a:cs typeface="Roboto Serif Medium"/>
              <a:sym typeface="Roboto Serif Medium"/>
            </a:endParaRPr>
          </a:p>
          <a:p>
            <a:pPr marL="457200" lvl="0" indent="-374650" algn="l" rtl="0">
              <a:lnSpc>
                <a:spcPct val="125000"/>
              </a:lnSpc>
              <a:spcBef>
                <a:spcPts val="0"/>
              </a:spcBef>
              <a:spcAft>
                <a:spcPts val="0"/>
              </a:spcAft>
              <a:buClr>
                <a:schemeClr val="dk1"/>
              </a:buClr>
              <a:buSzPts val="2300"/>
              <a:buFont typeface="Roboto Serif Medium"/>
              <a:buChar char="●"/>
            </a:pPr>
            <a:r>
              <a:rPr lang="en" sz="2300">
                <a:solidFill>
                  <a:schemeClr val="dk1"/>
                </a:solidFill>
                <a:latin typeface="Roboto Serif Medium"/>
                <a:ea typeface="Roboto Serif Medium"/>
                <a:cs typeface="Roboto Serif Medium"/>
                <a:sym typeface="Roboto Serif Medium"/>
              </a:rPr>
              <a:t>1,000 validators</a:t>
            </a:r>
            <a:endParaRPr sz="2300">
              <a:solidFill>
                <a:schemeClr val="dk1"/>
              </a:solidFill>
              <a:latin typeface="Roboto Serif Medium"/>
              <a:ea typeface="Roboto Serif Medium"/>
              <a:cs typeface="Roboto Serif Medium"/>
              <a:sym typeface="Roboto Serif Medium"/>
            </a:endParaRPr>
          </a:p>
          <a:p>
            <a:pPr marL="457200" lvl="0" indent="-374650" algn="l" rtl="0">
              <a:lnSpc>
                <a:spcPct val="125000"/>
              </a:lnSpc>
              <a:spcBef>
                <a:spcPts val="0"/>
              </a:spcBef>
              <a:spcAft>
                <a:spcPts val="0"/>
              </a:spcAft>
              <a:buClr>
                <a:schemeClr val="dk1"/>
              </a:buClr>
              <a:buSzPts val="2300"/>
              <a:buFont typeface="Roboto Serif Medium"/>
              <a:buChar char="●"/>
            </a:pPr>
            <a:r>
              <a:rPr lang="en" sz="2300">
                <a:solidFill>
                  <a:schemeClr val="dk1"/>
                </a:solidFill>
                <a:latin typeface="Roboto Serif Medium"/>
                <a:ea typeface="Roboto Serif Medium"/>
                <a:cs typeface="Roboto Serif Medium"/>
                <a:sym typeface="Roboto Serif Medium"/>
              </a:rPr>
              <a:t>Scenarios: </a:t>
            </a:r>
            <a:endParaRPr sz="2300">
              <a:solidFill>
                <a:schemeClr val="dk1"/>
              </a:solidFill>
              <a:latin typeface="Roboto Serif Medium"/>
              <a:ea typeface="Roboto Serif Medium"/>
              <a:cs typeface="Roboto Serif Medium"/>
              <a:sym typeface="Roboto Serif Medium"/>
            </a:endParaRPr>
          </a:p>
          <a:p>
            <a:pPr marL="914400" lvl="1" indent="-336550" algn="l" rtl="0">
              <a:lnSpc>
                <a:spcPct val="125000"/>
              </a:lnSpc>
              <a:spcBef>
                <a:spcPts val="0"/>
              </a:spcBef>
              <a:spcAft>
                <a:spcPts val="0"/>
              </a:spcAft>
              <a:buClr>
                <a:schemeClr val="dk1"/>
              </a:buClr>
              <a:buSzPts val="1700"/>
              <a:buFont typeface="Roboto Serif Medium"/>
              <a:buAutoNum type="alphaLcPeriod"/>
            </a:pPr>
            <a:r>
              <a:rPr lang="en" sz="1700">
                <a:solidFill>
                  <a:schemeClr val="dk1"/>
                </a:solidFill>
                <a:latin typeface="Roboto Serif Medium"/>
                <a:ea typeface="Roboto Serif Medium"/>
                <a:cs typeface="Roboto Serif Medium"/>
                <a:sym typeface="Roboto Serif Medium"/>
              </a:rPr>
              <a:t>None </a:t>
            </a:r>
            <a:endParaRPr sz="1700">
              <a:solidFill>
                <a:schemeClr val="dk1"/>
              </a:solidFill>
              <a:latin typeface="Roboto Serif Medium"/>
              <a:ea typeface="Roboto Serif Medium"/>
              <a:cs typeface="Roboto Serif Medium"/>
              <a:sym typeface="Roboto Serif Medium"/>
            </a:endParaRPr>
          </a:p>
          <a:p>
            <a:pPr marL="914400" lvl="1" indent="-336550" algn="l" rtl="0">
              <a:lnSpc>
                <a:spcPct val="125000"/>
              </a:lnSpc>
              <a:spcBef>
                <a:spcPts val="0"/>
              </a:spcBef>
              <a:spcAft>
                <a:spcPts val="0"/>
              </a:spcAft>
              <a:buClr>
                <a:schemeClr val="dk1"/>
              </a:buClr>
              <a:buSzPts val="1700"/>
              <a:buFont typeface="Roboto Serif Medium"/>
              <a:buAutoNum type="alphaLcPeriod"/>
            </a:pPr>
            <a:r>
              <a:rPr lang="en" sz="1700">
                <a:solidFill>
                  <a:schemeClr val="dk1"/>
                </a:solidFill>
                <a:latin typeface="Roboto Serif Medium"/>
                <a:ea typeface="Roboto Serif Medium"/>
                <a:cs typeface="Roboto Serif Medium"/>
                <a:sym typeface="Roboto Serif Medium"/>
              </a:rPr>
              <a:t>Single AVS failure</a:t>
            </a:r>
            <a:endParaRPr sz="1700">
              <a:solidFill>
                <a:schemeClr val="dk1"/>
              </a:solidFill>
              <a:latin typeface="Roboto Serif Medium"/>
              <a:ea typeface="Roboto Serif Medium"/>
              <a:cs typeface="Roboto Serif Medium"/>
              <a:sym typeface="Roboto Serif Medium"/>
            </a:endParaRPr>
          </a:p>
          <a:p>
            <a:pPr marL="914400" lvl="1" indent="-336550" algn="l" rtl="0">
              <a:lnSpc>
                <a:spcPct val="125000"/>
              </a:lnSpc>
              <a:spcBef>
                <a:spcPts val="0"/>
              </a:spcBef>
              <a:spcAft>
                <a:spcPts val="0"/>
              </a:spcAft>
              <a:buClr>
                <a:schemeClr val="dk1"/>
              </a:buClr>
              <a:buSzPts val="1700"/>
              <a:buFont typeface="Roboto Serif Medium"/>
              <a:buAutoNum type="alphaLcPeriod"/>
            </a:pPr>
            <a:r>
              <a:rPr lang="en" sz="1700">
                <a:solidFill>
                  <a:schemeClr val="dk1"/>
                </a:solidFill>
                <a:latin typeface="Roboto Serif Medium"/>
                <a:ea typeface="Roboto Serif Medium"/>
                <a:cs typeface="Roboto Serif Medium"/>
                <a:sym typeface="Roboto Serif Medium"/>
              </a:rPr>
              <a:t>5 failures (cascade)</a:t>
            </a:r>
            <a:endParaRPr sz="1700">
              <a:solidFill>
                <a:schemeClr val="dk1"/>
              </a:solidFill>
              <a:latin typeface="Roboto Serif Medium"/>
              <a:ea typeface="Roboto Serif Medium"/>
              <a:cs typeface="Roboto Serif Medium"/>
              <a:sym typeface="Roboto Serif Medium"/>
            </a:endParaRPr>
          </a:p>
          <a:p>
            <a:pPr marL="914400" lvl="1" indent="-336550" algn="l" rtl="0">
              <a:lnSpc>
                <a:spcPct val="125000"/>
              </a:lnSpc>
              <a:spcBef>
                <a:spcPts val="0"/>
              </a:spcBef>
              <a:spcAft>
                <a:spcPts val="0"/>
              </a:spcAft>
              <a:buClr>
                <a:schemeClr val="dk1"/>
              </a:buClr>
              <a:buSzPts val="1700"/>
              <a:buFont typeface="Roboto Serif Medium"/>
              <a:buAutoNum type="alphaLcPeriod"/>
            </a:pPr>
            <a:r>
              <a:rPr lang="en" sz="1700">
                <a:solidFill>
                  <a:schemeClr val="dk1"/>
                </a:solidFill>
                <a:latin typeface="Roboto Serif Medium"/>
                <a:ea typeface="Roboto Serif Medium"/>
                <a:cs typeface="Roboto Serif Medium"/>
                <a:sym typeface="Roboto Serif Medium"/>
              </a:rPr>
              <a:t>20 failures (panic)</a:t>
            </a:r>
            <a:endParaRPr sz="1700">
              <a:solidFill>
                <a:schemeClr val="dk1"/>
              </a:solidFill>
              <a:latin typeface="Roboto Serif Medium"/>
              <a:ea typeface="Roboto Serif Medium"/>
              <a:cs typeface="Roboto Serif Medium"/>
              <a:sym typeface="Roboto Serif Medium"/>
            </a:endParaRPr>
          </a:p>
          <a:p>
            <a:pPr marL="457200" lvl="0" indent="-381000" algn="l" rtl="0">
              <a:lnSpc>
                <a:spcPct val="125000"/>
              </a:lnSpc>
              <a:spcBef>
                <a:spcPts val="0"/>
              </a:spcBef>
              <a:spcAft>
                <a:spcPts val="0"/>
              </a:spcAft>
              <a:buClr>
                <a:schemeClr val="dk1"/>
              </a:buClr>
              <a:buSzPts val="2400"/>
              <a:buFont typeface="Roboto Serif Medium"/>
              <a:buChar char="●"/>
            </a:pPr>
            <a:r>
              <a:rPr lang="en" sz="2300">
                <a:solidFill>
                  <a:schemeClr val="dk1"/>
                </a:solidFill>
                <a:latin typeface="Roboto Serif Medium"/>
                <a:ea typeface="Roboto Serif Medium"/>
                <a:cs typeface="Roboto Serif Medium"/>
                <a:sym typeface="Roboto Serif Medium"/>
              </a:rPr>
              <a:t>Validator profiles: </a:t>
            </a:r>
            <a:r>
              <a:rPr lang="en" sz="2000">
                <a:solidFill>
                  <a:schemeClr val="dk1"/>
                </a:solidFill>
                <a:latin typeface="Roboto Serif Medium"/>
                <a:ea typeface="Roboto Serif Medium"/>
                <a:cs typeface="Roboto Serif Medium"/>
                <a:sym typeface="Roboto Serif Medium"/>
              </a:rPr>
              <a:t>conservative to ultra-aggressive</a:t>
            </a:r>
            <a:endParaRPr sz="2000">
              <a:solidFill>
                <a:schemeClr val="dk1"/>
              </a:solidFill>
              <a:latin typeface="Roboto Serif Medium"/>
              <a:ea typeface="Roboto Serif Medium"/>
              <a:cs typeface="Roboto Serif Medium"/>
              <a:sym typeface="Roboto Serif Medium"/>
            </a:endParaRPr>
          </a:p>
        </p:txBody>
      </p:sp>
      <p:pic>
        <p:nvPicPr>
          <p:cNvPr id="126" name="Google Shape;126;p22"/>
          <p:cNvPicPr preferRelativeResize="0"/>
          <p:nvPr/>
        </p:nvPicPr>
        <p:blipFill>
          <a:blip r:embed="rId3">
            <a:alphaModFix/>
          </a:blip>
          <a:stretch>
            <a:fillRect/>
          </a:stretch>
        </p:blipFill>
        <p:spPr>
          <a:xfrm>
            <a:off x="543950" y="2132775"/>
            <a:ext cx="3208750" cy="2139175"/>
          </a:xfrm>
          <a:prstGeom prst="rect">
            <a:avLst/>
          </a:prstGeom>
          <a:noFill/>
          <a:ln w="9525" cap="flat" cmpd="sng">
            <a:solidFill>
              <a:schemeClr val="dk2"/>
            </a:solidFill>
            <a:prstDash val="solid"/>
            <a:round/>
            <a:headEnd type="none" w="sm" len="sm"/>
            <a:tailEnd type="none" w="sm" len="sm"/>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81D44C80493EC448C61998C6C24EEE5" ma:contentTypeVersion="18" ma:contentTypeDescription="Create a new document." ma:contentTypeScope="" ma:versionID="6c2353936b8b8c89e18747e3a980ee86">
  <xsd:schema xmlns:xsd="http://www.w3.org/2001/XMLSchema" xmlns:xs="http://www.w3.org/2001/XMLSchema" xmlns:p="http://schemas.microsoft.com/office/2006/metadata/properties" xmlns:ns3="c8302cea-ba91-4d83-aeeb-e3b669937a2a" xmlns:ns4="c6106b2b-b3c6-4f97-b6a1-32430f064b44" targetNamespace="http://schemas.microsoft.com/office/2006/metadata/properties" ma:root="true" ma:fieldsID="e0fe655ef5dd417df161e78a4b5706a6" ns3:_="" ns4:_="">
    <xsd:import namespace="c8302cea-ba91-4d83-aeeb-e3b669937a2a"/>
    <xsd:import namespace="c6106b2b-b3c6-4f97-b6a1-32430f064b44"/>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LengthInSeconds" minOccurs="0"/>
                <xsd:element ref="ns3:MediaServiceAutoKeyPoints" minOccurs="0"/>
                <xsd:element ref="ns3:MediaServiceKeyPoints" minOccurs="0"/>
                <xsd:element ref="ns3:MediaServiceAutoTags" minOccurs="0"/>
                <xsd:element ref="ns3:MediaServiceOCR" minOccurs="0"/>
                <xsd:element ref="ns3:MediaServiceGenerationTime" minOccurs="0"/>
                <xsd:element ref="ns3:MediaServiceEventHashCode" minOccurs="0"/>
                <xsd:element ref="ns3:_activity" minOccurs="0"/>
                <xsd:element ref="ns3:MediaServiceObjectDetectorVersions" minOccurs="0"/>
                <xsd:element ref="ns3:MediaServiceDateTaken" minOccurs="0"/>
                <xsd:element ref="ns3:MediaServiceSystemTags" minOccurs="0"/>
                <xsd:element ref="ns3:MediaServiceSearchProperties" minOccurs="0"/>
                <xsd:element ref="ns3: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8302cea-ba91-4d83-aeeb-e3b669937a2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LengthInSeconds" ma:index="13" nillable="true" ma:displayName="Length (seconds)" ma:internalName="MediaLengthInSeconds" ma:readOnly="true">
      <xsd:simpleType>
        <xsd:restriction base="dms:Unknown"/>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ServiceAutoTags" ma:index="16" nillable="true" ma:displayName="Tags" ma:internalName="MediaServiceAutoTags"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_activity" ma:index="20" nillable="true" ma:displayName="_activity" ma:hidden="true" ma:internalName="_activity">
      <xsd:simpleType>
        <xsd:restriction base="dms:Note"/>
      </xsd:simpleType>
    </xsd:element>
    <xsd:element name="MediaServiceObjectDetectorVersions" ma:index="21" nillable="true" ma:displayName="MediaServiceObjectDetectorVersions" ma:hidden="true" ma:indexed="true" ma:internalName="MediaServiceObjectDetectorVersions" ma:readOnly="true">
      <xsd:simpleType>
        <xsd:restriction base="dms:Text"/>
      </xsd:simpleType>
    </xsd:element>
    <xsd:element name="MediaServiceDateTaken" ma:index="22" nillable="true" ma:displayName="MediaServiceDateTaken" ma:hidden="true" ma:indexed="true" ma:internalName="MediaServiceDateTaken" ma:readOnly="true">
      <xsd:simpleType>
        <xsd:restriction base="dms:Text"/>
      </xsd:simpleType>
    </xsd:element>
    <xsd:element name="MediaServiceSystemTags" ma:index="23" nillable="true" ma:displayName="MediaServiceSystemTags" ma:hidden="true" ma:internalName="MediaServiceSystemTags" ma:readOnly="true">
      <xsd:simpleType>
        <xsd:restriction base="dms:Note"/>
      </xsd:simpleType>
    </xsd:element>
    <xsd:element name="MediaServiceSearchProperties" ma:index="24" nillable="true" ma:displayName="MediaServiceSearchProperties" ma:hidden="true" ma:internalName="MediaServiceSearchProperties" ma:readOnly="true">
      <xsd:simpleType>
        <xsd:restriction base="dms:Note"/>
      </xsd:simpleType>
    </xsd:element>
    <xsd:element name="MediaServiceBillingMetadata" ma:index="25" nillable="true" ma:displayName="MediaServiceBillingMetadata" ma:hidden="true" ma:internalName="MediaServiceBilling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6106b2b-b3c6-4f97-b6a1-32430f064b44"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activity xmlns="c8302cea-ba91-4d83-aeeb-e3b669937a2a"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8E2542E-90E6-4D2A-A9A7-6527C35C3C2F}">
  <ds:schemaRefs>
    <ds:schemaRef ds:uri="c6106b2b-b3c6-4f97-b6a1-32430f064b44"/>
    <ds:schemaRef ds:uri="c8302cea-ba91-4d83-aeeb-e3b669937a2a"/>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DA432711-847F-4A9A-8D41-85C841A6D3FC}">
  <ds:schemaRefs>
    <ds:schemaRef ds:uri="http://schemas.microsoft.com/office/2006/documentManagement/types"/>
    <ds:schemaRef ds:uri="http://purl.org/dc/elements/1.1/"/>
    <ds:schemaRef ds:uri="http://purl.org/dc/terms/"/>
    <ds:schemaRef ds:uri="c8302cea-ba91-4d83-aeeb-e3b669937a2a"/>
    <ds:schemaRef ds:uri="http://www.w3.org/XML/1998/namespace"/>
    <ds:schemaRef ds:uri="c6106b2b-b3c6-4f97-b6a1-32430f064b44"/>
    <ds:schemaRef ds:uri="http://schemas.openxmlformats.org/package/2006/metadata/core-properties"/>
    <ds:schemaRef ds:uri="http://schemas.microsoft.com/office/infopath/2007/PartnerControls"/>
    <ds:schemaRef ds:uri="http://schemas.microsoft.com/office/2006/metadata/properties"/>
    <ds:schemaRef ds:uri="http://purl.org/dc/dcmitype/"/>
  </ds:schemaRefs>
</ds:datastoreItem>
</file>

<file path=customXml/itemProps3.xml><?xml version="1.0" encoding="utf-8"?>
<ds:datastoreItem xmlns:ds="http://schemas.openxmlformats.org/officeDocument/2006/customXml" ds:itemID="{5ED13F8E-5F3A-427D-A7AD-D4398087C0E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2</TotalTime>
  <Words>1335</Words>
  <Application>Microsoft Office PowerPoint</Application>
  <PresentationFormat>On-screen Show (16:9)</PresentationFormat>
  <Paragraphs>114</Paragraphs>
  <Slides>15</Slides>
  <Notes>15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Roboto Serif SemiBold</vt:lpstr>
      <vt:lpstr>Roboto Serif Medium</vt:lpstr>
      <vt:lpstr>Times New Roman</vt:lpstr>
      <vt:lpstr>Arial</vt:lpstr>
      <vt:lpstr>Roboto Serif</vt:lpstr>
      <vt:lpstr>Simple Light</vt:lpstr>
      <vt:lpstr>PowerPoint Presentation</vt:lpstr>
      <vt:lpstr>EigenLayer’s Restaking Model: </vt:lpstr>
      <vt:lpstr>PowerPoint Presentation</vt:lpstr>
      <vt:lpstr>PowerPoint Presentation</vt:lpstr>
      <vt:lpstr>What is EigenLayer?</vt:lpstr>
      <vt:lpstr>PowerPoint Presentation</vt:lpstr>
      <vt:lpstr>Analysis: Capital Efficiency vs Security Tradeoff </vt:lpstr>
      <vt:lpstr>Analysis: Capital Efficiency vs Security Tradeoff</vt:lpstr>
      <vt:lpstr>PowerPoint Presentation</vt:lpstr>
      <vt:lpstr>APR by Scenario and Risk Profile</vt:lpstr>
      <vt:lpstr>PowerPoint Presentation</vt:lpstr>
      <vt:lpstr>PowerPoint Presentation</vt:lpstr>
      <vt:lpstr>PowerPoint Presentation</vt:lpstr>
      <vt:lpstr>Conclusion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Ben Erickson</dc:creator>
  <cp:lastModifiedBy>BENJAMIN SCOTT ERICKSON</cp:lastModifiedBy>
  <cp:revision>4</cp:revision>
  <dcterms:modified xsi:type="dcterms:W3CDTF">2025-05-08T17:40:51Z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0x010100B81D44C80493EC448C61998C6C24EEE5</vt:lpwstr>
  </property>
</Properties>
</file>